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58" r:id="rId3"/>
    <p:sldId id="259" r:id="rId4"/>
    <p:sldId id="260" r:id="rId5"/>
    <p:sldId id="261" r:id="rId6"/>
    <p:sldId id="262" r:id="rId7"/>
    <p:sldId id="257" r:id="rId8"/>
    <p:sldId id="271" r:id="rId9"/>
    <p:sldId id="263" r:id="rId10"/>
    <p:sldId id="264" r:id="rId11"/>
    <p:sldId id="265" r:id="rId12"/>
    <p:sldId id="266" r:id="rId13"/>
    <p:sldId id="267" r:id="rId14"/>
    <p:sldId id="268" r:id="rId15"/>
    <p:sldId id="270" r:id="rId16"/>
    <p:sldId id="26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8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3A9529-05D6-3741-BE97-0B13BD4E9944}" type="datetimeFigureOut">
              <a:rPr lang="en-US" smtClean="0"/>
              <a:t>17-02-15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B2C6467-9AA0-8745-AEB2-6DF07D0CA752}" type="slidenum">
              <a:rPr lang="en-US" smtClean="0"/>
              <a:t>‹#›</a:t>
            </a:fld>
            <a:endParaRPr lang="en-US"/>
          </a:p>
        </p:txBody>
      </p:sp>
    </p:spTree>
    <p:extLst>
      <p:ext uri="{BB962C8B-B14F-4D97-AF65-F5344CB8AC3E}">
        <p14:creationId xmlns:p14="http://schemas.microsoft.com/office/powerpoint/2010/main" val="1419852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DB55AB-8BB7-4D4E-9935-8C95288302AF}" type="datetimeFigureOut">
              <a:rPr lang="en-US" smtClean="0"/>
              <a:t>17-02-15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E6A8F6-95D6-2C4E-8168-CD3F6A7E2D13}" type="slidenum">
              <a:rPr lang="en-US" smtClean="0"/>
              <a:t>‹#›</a:t>
            </a:fld>
            <a:endParaRPr lang="en-US"/>
          </a:p>
        </p:txBody>
      </p:sp>
    </p:spTree>
    <p:extLst>
      <p:ext uri="{BB962C8B-B14F-4D97-AF65-F5344CB8AC3E}">
        <p14:creationId xmlns:p14="http://schemas.microsoft.com/office/powerpoint/2010/main" val="587074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76B05585-0938-B340-8E39-AF731EDC7470}" type="datetimeFigureOut">
              <a:rPr lang="en-US" smtClean="0"/>
              <a:t>17-02-15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0125-A8CD-674B-9C74-75784360BDD0}" type="slidenum">
              <a:rPr lang="en-US" smtClean="0"/>
              <a:t>‹#›</a:t>
            </a:fld>
            <a:endParaRPr lang="en-US"/>
          </a:p>
        </p:txBody>
      </p:sp>
    </p:spTree>
    <p:extLst>
      <p:ext uri="{BB962C8B-B14F-4D97-AF65-F5344CB8AC3E}">
        <p14:creationId xmlns:p14="http://schemas.microsoft.com/office/powerpoint/2010/main" val="1707846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6B05585-0938-B340-8E39-AF731EDC7470}" type="datetimeFigureOut">
              <a:rPr lang="en-US" smtClean="0"/>
              <a:t>17-02-15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0125-A8CD-674B-9C74-75784360BDD0}" type="slidenum">
              <a:rPr lang="en-US" smtClean="0"/>
              <a:t>‹#›</a:t>
            </a:fld>
            <a:endParaRPr lang="en-US"/>
          </a:p>
        </p:txBody>
      </p:sp>
    </p:spTree>
    <p:extLst>
      <p:ext uri="{BB962C8B-B14F-4D97-AF65-F5344CB8AC3E}">
        <p14:creationId xmlns:p14="http://schemas.microsoft.com/office/powerpoint/2010/main" val="1554148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6B05585-0938-B340-8E39-AF731EDC7470}" type="datetimeFigureOut">
              <a:rPr lang="en-US" smtClean="0"/>
              <a:t>17-02-15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0125-A8CD-674B-9C74-75784360BDD0}" type="slidenum">
              <a:rPr lang="en-US" smtClean="0"/>
              <a:t>‹#›</a:t>
            </a:fld>
            <a:endParaRPr lang="en-US"/>
          </a:p>
        </p:txBody>
      </p:sp>
    </p:spTree>
    <p:extLst>
      <p:ext uri="{BB962C8B-B14F-4D97-AF65-F5344CB8AC3E}">
        <p14:creationId xmlns:p14="http://schemas.microsoft.com/office/powerpoint/2010/main" val="612824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6B05585-0938-B340-8E39-AF731EDC7470}" type="datetimeFigureOut">
              <a:rPr lang="en-US" smtClean="0"/>
              <a:t>17-02-15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0125-A8CD-674B-9C74-75784360BDD0}" type="slidenum">
              <a:rPr lang="en-US" smtClean="0"/>
              <a:t>‹#›</a:t>
            </a:fld>
            <a:endParaRPr lang="en-US"/>
          </a:p>
        </p:txBody>
      </p:sp>
    </p:spTree>
    <p:extLst>
      <p:ext uri="{BB962C8B-B14F-4D97-AF65-F5344CB8AC3E}">
        <p14:creationId xmlns:p14="http://schemas.microsoft.com/office/powerpoint/2010/main" val="3220057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76B05585-0938-B340-8E39-AF731EDC7470}" type="datetimeFigureOut">
              <a:rPr lang="en-US" smtClean="0"/>
              <a:t>17-02-15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0125-A8CD-674B-9C74-75784360BDD0}" type="slidenum">
              <a:rPr lang="en-US" smtClean="0"/>
              <a:t>‹#›</a:t>
            </a:fld>
            <a:endParaRPr lang="en-US"/>
          </a:p>
        </p:txBody>
      </p:sp>
    </p:spTree>
    <p:extLst>
      <p:ext uri="{BB962C8B-B14F-4D97-AF65-F5344CB8AC3E}">
        <p14:creationId xmlns:p14="http://schemas.microsoft.com/office/powerpoint/2010/main" val="1382335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76B05585-0938-B340-8E39-AF731EDC7470}" type="datetimeFigureOut">
              <a:rPr lang="en-US" smtClean="0"/>
              <a:t>17-02-15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90125-A8CD-674B-9C74-75784360BDD0}" type="slidenum">
              <a:rPr lang="en-US" smtClean="0"/>
              <a:t>‹#›</a:t>
            </a:fld>
            <a:endParaRPr lang="en-US"/>
          </a:p>
        </p:txBody>
      </p:sp>
    </p:spTree>
    <p:extLst>
      <p:ext uri="{BB962C8B-B14F-4D97-AF65-F5344CB8AC3E}">
        <p14:creationId xmlns:p14="http://schemas.microsoft.com/office/powerpoint/2010/main" val="265536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76B05585-0938-B340-8E39-AF731EDC7470}" type="datetimeFigureOut">
              <a:rPr lang="en-US" smtClean="0"/>
              <a:t>17-02-15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090125-A8CD-674B-9C74-75784360BDD0}" type="slidenum">
              <a:rPr lang="en-US" smtClean="0"/>
              <a:t>‹#›</a:t>
            </a:fld>
            <a:endParaRPr lang="en-US"/>
          </a:p>
        </p:txBody>
      </p:sp>
    </p:spTree>
    <p:extLst>
      <p:ext uri="{BB962C8B-B14F-4D97-AF65-F5344CB8AC3E}">
        <p14:creationId xmlns:p14="http://schemas.microsoft.com/office/powerpoint/2010/main" val="416839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76B05585-0938-B340-8E39-AF731EDC7470}" type="datetimeFigureOut">
              <a:rPr lang="en-US" smtClean="0"/>
              <a:t>17-02-15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090125-A8CD-674B-9C74-75784360BDD0}" type="slidenum">
              <a:rPr lang="en-US" smtClean="0"/>
              <a:t>‹#›</a:t>
            </a:fld>
            <a:endParaRPr lang="en-US"/>
          </a:p>
        </p:txBody>
      </p:sp>
    </p:spTree>
    <p:extLst>
      <p:ext uri="{BB962C8B-B14F-4D97-AF65-F5344CB8AC3E}">
        <p14:creationId xmlns:p14="http://schemas.microsoft.com/office/powerpoint/2010/main" val="211415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05585-0938-B340-8E39-AF731EDC7470}" type="datetimeFigureOut">
              <a:rPr lang="en-US" smtClean="0"/>
              <a:t>17-02-15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090125-A8CD-674B-9C74-75784360BDD0}" type="slidenum">
              <a:rPr lang="en-US" smtClean="0"/>
              <a:t>‹#›</a:t>
            </a:fld>
            <a:endParaRPr lang="en-US"/>
          </a:p>
        </p:txBody>
      </p:sp>
    </p:spTree>
    <p:extLst>
      <p:ext uri="{BB962C8B-B14F-4D97-AF65-F5344CB8AC3E}">
        <p14:creationId xmlns:p14="http://schemas.microsoft.com/office/powerpoint/2010/main" val="395427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6B05585-0938-B340-8E39-AF731EDC7470}" type="datetimeFigureOut">
              <a:rPr lang="en-US" smtClean="0"/>
              <a:t>17-02-15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90125-A8CD-674B-9C74-75784360BDD0}" type="slidenum">
              <a:rPr lang="en-US" smtClean="0"/>
              <a:t>‹#›</a:t>
            </a:fld>
            <a:endParaRPr lang="en-US"/>
          </a:p>
        </p:txBody>
      </p:sp>
    </p:spTree>
    <p:extLst>
      <p:ext uri="{BB962C8B-B14F-4D97-AF65-F5344CB8AC3E}">
        <p14:creationId xmlns:p14="http://schemas.microsoft.com/office/powerpoint/2010/main" val="633640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6B05585-0938-B340-8E39-AF731EDC7470}" type="datetimeFigureOut">
              <a:rPr lang="en-US" smtClean="0"/>
              <a:t>17-02-15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90125-A8CD-674B-9C74-75784360BDD0}" type="slidenum">
              <a:rPr lang="en-US" smtClean="0"/>
              <a:t>‹#›</a:t>
            </a:fld>
            <a:endParaRPr lang="en-US"/>
          </a:p>
        </p:txBody>
      </p:sp>
    </p:spTree>
    <p:extLst>
      <p:ext uri="{BB962C8B-B14F-4D97-AF65-F5344CB8AC3E}">
        <p14:creationId xmlns:p14="http://schemas.microsoft.com/office/powerpoint/2010/main" val="3839163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05585-0938-B340-8E39-AF731EDC7470}" type="datetimeFigureOut">
              <a:rPr lang="en-US" smtClean="0"/>
              <a:t>17-02-15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90125-A8CD-674B-9C74-75784360BDD0}" type="slidenum">
              <a:rPr lang="en-US" smtClean="0"/>
              <a:t>‹#›</a:t>
            </a:fld>
            <a:endParaRPr lang="en-US"/>
          </a:p>
        </p:txBody>
      </p:sp>
    </p:spTree>
    <p:extLst>
      <p:ext uri="{BB962C8B-B14F-4D97-AF65-F5344CB8AC3E}">
        <p14:creationId xmlns:p14="http://schemas.microsoft.com/office/powerpoint/2010/main" val="2978323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8545" y="794526"/>
            <a:ext cx="7772400" cy="1470025"/>
          </a:xfrm>
        </p:spPr>
        <p:txBody>
          <a:bodyPr/>
          <a:lstStyle/>
          <a:p>
            <a:r>
              <a:rPr lang="en-US" b="1" dirty="0" smtClean="0"/>
              <a:t>TUESDAY NIGHT TUNE-UPS</a:t>
            </a:r>
            <a:endParaRPr lang="en-US" b="1" dirty="0"/>
          </a:p>
        </p:txBody>
      </p:sp>
      <p:sp>
        <p:nvSpPr>
          <p:cNvPr id="3" name="Subtitle 2"/>
          <p:cNvSpPr>
            <a:spLocks noGrp="1"/>
          </p:cNvSpPr>
          <p:nvPr>
            <p:ph type="subTitle" idx="1"/>
          </p:nvPr>
        </p:nvSpPr>
        <p:spPr/>
        <p:txBody>
          <a:bodyPr/>
          <a:lstStyle/>
          <a:p>
            <a:r>
              <a:rPr lang="en-US" b="1" u="sng" dirty="0" smtClean="0"/>
              <a:t>February 14, 2017</a:t>
            </a:r>
            <a:r>
              <a:rPr lang="en-US" b="1" dirty="0" smtClean="0"/>
              <a:t>:</a:t>
            </a:r>
          </a:p>
          <a:p>
            <a:r>
              <a:rPr lang="en-US" b="1" i="1" dirty="0" smtClean="0"/>
              <a:t>Visitation: Need or Nuisance?</a:t>
            </a:r>
            <a:endParaRPr lang="en-US" b="1" i="1" dirty="0"/>
          </a:p>
        </p:txBody>
      </p:sp>
    </p:spTree>
    <p:extLst>
      <p:ext uri="{BB962C8B-B14F-4D97-AF65-F5344CB8AC3E}">
        <p14:creationId xmlns:p14="http://schemas.microsoft.com/office/powerpoint/2010/main" val="319028625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Sheep Care II</a:t>
            </a:r>
            <a:endParaRPr lang="en-US" b="1" dirty="0"/>
          </a:p>
        </p:txBody>
      </p:sp>
      <p:sp>
        <p:nvSpPr>
          <p:cNvPr id="3" name="Content Placeholder 2"/>
          <p:cNvSpPr>
            <a:spLocks noGrp="1"/>
          </p:cNvSpPr>
          <p:nvPr>
            <p:ph idx="1"/>
          </p:nvPr>
        </p:nvSpPr>
        <p:spPr>
          <a:xfrm>
            <a:off x="457200" y="1417639"/>
            <a:ext cx="8229600" cy="4059582"/>
          </a:xfrm>
        </p:spPr>
        <p:txBody>
          <a:bodyPr>
            <a:normAutofit fontScale="70000" lnSpcReduction="20000"/>
          </a:bodyPr>
          <a:lstStyle/>
          <a:p>
            <a:pPr marL="0" indent="0">
              <a:buNone/>
            </a:pPr>
            <a:r>
              <a:rPr lang="en-US" sz="2800" b="1" dirty="0" smtClean="0"/>
              <a:t>	The </a:t>
            </a:r>
            <a:r>
              <a:rPr lang="en-US" sz="2800" b="1" dirty="0"/>
              <a:t>specific duties of the office of elder are, together with the ministers of the Word, to have supervision over Christ's church, that every member may conduct himself properly in doctrine and life according to the gospel; and </a:t>
            </a:r>
            <a:r>
              <a:rPr lang="en-US" sz="2800" b="1" u="sng" dirty="0"/>
              <a:t>faithfully to visit the members of the congregation in their homes</a:t>
            </a:r>
            <a:r>
              <a:rPr lang="en-US" sz="2800" b="1" dirty="0"/>
              <a:t> to comfort, instruct, and admonish them with the Word of God, reproving those who behave improperly. </a:t>
            </a:r>
            <a:endParaRPr lang="en-US" sz="2800" b="1" dirty="0" smtClean="0"/>
          </a:p>
          <a:p>
            <a:pPr marL="0" indent="0">
              <a:buNone/>
            </a:pPr>
            <a:r>
              <a:rPr lang="en-US" sz="2800" b="1" dirty="0" smtClean="0"/>
              <a:t>	They </a:t>
            </a:r>
            <a:r>
              <a:rPr lang="en-US" sz="2800" b="1" dirty="0"/>
              <a:t>shall exercise Christian discipline according to the command of Christ against those who show themselves unbelieving and ungodly and refuse to repent and shall watch that the sacraments are not profaned. </a:t>
            </a:r>
            <a:endParaRPr lang="en-US" sz="2800" b="1" dirty="0" smtClean="0"/>
          </a:p>
          <a:p>
            <a:pPr marL="0" indent="0">
              <a:buNone/>
            </a:pPr>
            <a:r>
              <a:rPr lang="en-US" sz="2800" b="1" dirty="0" smtClean="0"/>
              <a:t>	Being </a:t>
            </a:r>
            <a:r>
              <a:rPr lang="en-US" sz="2800" b="1" dirty="0"/>
              <a:t>stewards of the house of God, they are further to take care that in the congregation all things are done decently and in good order, and to tend the flock of Christ which is in their charge. </a:t>
            </a:r>
            <a:endParaRPr lang="en-US" sz="2800" b="1" dirty="0" smtClean="0"/>
          </a:p>
          <a:p>
            <a:pPr marL="0" indent="0">
              <a:buNone/>
            </a:pPr>
            <a:r>
              <a:rPr lang="en-US" sz="2800" b="1" dirty="0" smtClean="0"/>
              <a:t>	Finally</a:t>
            </a:r>
            <a:r>
              <a:rPr lang="en-US" sz="2800" b="1" dirty="0"/>
              <a:t>, it is the duty of elders to assist the ministers of the Word with good counsel and advice and to supervise their doctrine and conduct</a:t>
            </a:r>
            <a:r>
              <a:rPr lang="en-US" sz="2800" b="1" dirty="0" smtClean="0"/>
              <a:t>.</a:t>
            </a:r>
          </a:p>
          <a:p>
            <a:pPr marL="0" indent="0">
              <a:buNone/>
            </a:pPr>
            <a:r>
              <a:rPr lang="en-US" sz="2800" b="1" dirty="0" smtClean="0"/>
              <a:t>(CANRC Church Order </a:t>
            </a:r>
            <a:r>
              <a:rPr lang="mr-IN" sz="2800" b="1" dirty="0" smtClean="0"/>
              <a:t>–</a:t>
            </a:r>
            <a:r>
              <a:rPr lang="en-US" sz="2800" b="1" dirty="0" smtClean="0"/>
              <a:t> Article 22)</a:t>
            </a:r>
            <a:endParaRPr lang="en-US" sz="2800" b="1" dirty="0"/>
          </a:p>
        </p:txBody>
      </p:sp>
    </p:spTree>
    <p:extLst>
      <p:ext uri="{BB962C8B-B14F-4D97-AF65-F5344CB8AC3E}">
        <p14:creationId xmlns:p14="http://schemas.microsoft.com/office/powerpoint/2010/main" val="953990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Sheep Care III</a:t>
            </a:r>
            <a:endParaRPr lang="en-US" b="1" dirty="0"/>
          </a:p>
        </p:txBody>
      </p:sp>
      <p:sp>
        <p:nvSpPr>
          <p:cNvPr id="3" name="Content Placeholder 2"/>
          <p:cNvSpPr>
            <a:spLocks noGrp="1"/>
          </p:cNvSpPr>
          <p:nvPr>
            <p:ph idx="1"/>
          </p:nvPr>
        </p:nvSpPr>
        <p:spPr/>
        <p:txBody>
          <a:bodyPr/>
          <a:lstStyle/>
          <a:p>
            <a:pPr marL="0" indent="0">
              <a:buNone/>
            </a:pPr>
            <a:r>
              <a:rPr lang="en-US" b="1" dirty="0" smtClean="0"/>
              <a:t>Both Church Orders mention visitation or visiting members in their homes.</a:t>
            </a:r>
          </a:p>
          <a:p>
            <a:pPr marL="0" indent="0">
              <a:buNone/>
            </a:pPr>
            <a:r>
              <a:rPr lang="en-US" b="1" dirty="0" smtClean="0"/>
              <a:t>Unfortunately, in most churches that do have elders, they do not visit on a regular basis or in a systematic way. The visiting is occasional, as necessary or non-existent.</a:t>
            </a:r>
          </a:p>
          <a:p>
            <a:pPr marL="0" indent="0">
              <a:buNone/>
            </a:pPr>
            <a:r>
              <a:rPr lang="en-US" b="1" dirty="0" smtClean="0"/>
              <a:t>In a number of Reformed churches, an annual home or family visit is still the norm.</a:t>
            </a:r>
            <a:endParaRPr lang="en-US" b="1" dirty="0"/>
          </a:p>
        </p:txBody>
      </p:sp>
    </p:spTree>
    <p:extLst>
      <p:ext uri="{BB962C8B-B14F-4D97-AF65-F5344CB8AC3E}">
        <p14:creationId xmlns:p14="http://schemas.microsoft.com/office/powerpoint/2010/main" val="214580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Visit</a:t>
            </a:r>
            <a:endParaRPr lang="en-US" b="1" dirty="0"/>
          </a:p>
        </p:txBody>
      </p:sp>
      <p:sp>
        <p:nvSpPr>
          <p:cNvPr id="3" name="Content Placeholder 2"/>
          <p:cNvSpPr>
            <a:spLocks noGrp="1"/>
          </p:cNvSpPr>
          <p:nvPr>
            <p:ph idx="1"/>
          </p:nvPr>
        </p:nvSpPr>
        <p:spPr/>
        <p:txBody>
          <a:bodyPr/>
          <a:lstStyle/>
          <a:p>
            <a:pPr marL="0" indent="0">
              <a:buNone/>
            </a:pPr>
            <a:r>
              <a:rPr lang="en-US" b="1" u="sng" dirty="0" smtClean="0"/>
              <a:t>Purpose</a:t>
            </a:r>
            <a:r>
              <a:rPr lang="en-US" b="1" dirty="0" smtClean="0"/>
              <a:t>: “to visit the members of the congregation in their homes to comfort, instruct and admonish them with the Word of God.” (</a:t>
            </a:r>
            <a:r>
              <a:rPr lang="en-US" b="1" dirty="0" err="1" smtClean="0"/>
              <a:t>CanRC</a:t>
            </a:r>
            <a:r>
              <a:rPr lang="en-US" b="1" dirty="0" smtClean="0"/>
              <a:t> CO)</a:t>
            </a:r>
          </a:p>
          <a:p>
            <a:pPr marL="0" indent="0">
              <a:buNone/>
            </a:pPr>
            <a:r>
              <a:rPr lang="en-US" b="1" u="sng" dirty="0" smtClean="0"/>
              <a:t>Timing</a:t>
            </a:r>
            <a:r>
              <a:rPr lang="en-US" b="1" dirty="0" smtClean="0"/>
              <a:t>: “at least once a year” (FRCA CO)</a:t>
            </a:r>
          </a:p>
          <a:p>
            <a:pPr marL="0" indent="0">
              <a:buNone/>
            </a:pPr>
            <a:r>
              <a:rPr lang="en-US" b="1" u="sng" dirty="0" smtClean="0"/>
              <a:t>Aim</a:t>
            </a:r>
            <a:r>
              <a:rPr lang="en-US" b="1" dirty="0" smtClean="0"/>
              <a:t>: “for the </a:t>
            </a:r>
            <a:r>
              <a:rPr lang="en-US" b="1" dirty="0" err="1" smtClean="0"/>
              <a:t>upbuilding</a:t>
            </a:r>
            <a:r>
              <a:rPr lang="en-US" b="1" dirty="0" smtClean="0"/>
              <a:t> of the congregation” (FRCA CO)</a:t>
            </a:r>
          </a:p>
          <a:p>
            <a:pPr marL="0" indent="0">
              <a:buNone/>
            </a:pPr>
            <a:r>
              <a:rPr lang="en-US" b="1" u="sng" dirty="0" smtClean="0"/>
              <a:t>Manner</a:t>
            </a:r>
            <a:r>
              <a:rPr lang="en-US" b="1" dirty="0" smtClean="0"/>
              <a:t>: “with the Word of God” (</a:t>
            </a:r>
            <a:r>
              <a:rPr lang="en-US" b="1" dirty="0" err="1" smtClean="0"/>
              <a:t>CanRC</a:t>
            </a:r>
            <a:r>
              <a:rPr lang="en-US" b="1" dirty="0"/>
              <a:t> </a:t>
            </a:r>
            <a:r>
              <a:rPr lang="en-US" b="1" dirty="0" smtClean="0"/>
              <a:t>CO)</a:t>
            </a:r>
            <a:endParaRPr lang="en-US" b="1" dirty="0"/>
          </a:p>
        </p:txBody>
      </p:sp>
    </p:spTree>
    <p:extLst>
      <p:ext uri="{BB962C8B-B14F-4D97-AF65-F5344CB8AC3E}">
        <p14:creationId xmlns:p14="http://schemas.microsoft.com/office/powerpoint/2010/main" val="219257298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About the Visit</a:t>
            </a:r>
            <a:endParaRPr lang="en-US" b="1" dirty="0"/>
          </a:p>
        </p:txBody>
      </p:sp>
      <p:sp>
        <p:nvSpPr>
          <p:cNvPr id="3" name="Content Placeholder 2"/>
          <p:cNvSpPr>
            <a:spLocks noGrp="1"/>
          </p:cNvSpPr>
          <p:nvPr>
            <p:ph idx="1"/>
          </p:nvPr>
        </p:nvSpPr>
        <p:spPr/>
        <p:txBody>
          <a:bodyPr>
            <a:normAutofit fontScale="25000" lnSpcReduction="20000"/>
          </a:bodyPr>
          <a:lstStyle/>
          <a:p>
            <a:pPr marL="0" indent="0">
              <a:buNone/>
            </a:pPr>
            <a:r>
              <a:rPr lang="en-US" sz="9600" b="1" u="sng" dirty="0" smtClean="0"/>
              <a:t>Preparation</a:t>
            </a:r>
            <a:r>
              <a:rPr lang="en-US" sz="9600" b="1" dirty="0" smtClean="0"/>
              <a:t>:</a:t>
            </a:r>
          </a:p>
          <a:p>
            <a:r>
              <a:rPr lang="en-US" sz="9600" b="1" dirty="0" smtClean="0"/>
              <a:t>the elders need to prepare for it</a:t>
            </a:r>
          </a:p>
          <a:p>
            <a:r>
              <a:rPr lang="en-US" sz="9600" b="1" dirty="0" smtClean="0"/>
              <a:t>the members need to prepare for it too</a:t>
            </a:r>
            <a:endParaRPr lang="en-US" sz="7400" b="1" dirty="0" smtClean="0"/>
          </a:p>
          <a:p>
            <a:pPr marL="0" indent="0">
              <a:buNone/>
            </a:pPr>
            <a:r>
              <a:rPr lang="en-US" sz="9600" b="1" u="sng" dirty="0" smtClean="0"/>
              <a:t>The Visit Proper</a:t>
            </a:r>
            <a:r>
              <a:rPr lang="en-US" sz="9600" b="1" dirty="0" smtClean="0"/>
              <a:t>:</a:t>
            </a:r>
          </a:p>
          <a:p>
            <a:r>
              <a:rPr lang="en-US" sz="9600" b="1" dirty="0" smtClean="0"/>
              <a:t>Begin with prayer and Scripture reading</a:t>
            </a:r>
          </a:p>
          <a:p>
            <a:r>
              <a:rPr lang="en-US" sz="9600" b="1" dirty="0" smtClean="0"/>
              <a:t>Use an appropriate Bible passage as a springboard to a wholesome discussion</a:t>
            </a:r>
          </a:p>
          <a:p>
            <a:r>
              <a:rPr lang="en-US" sz="9600" b="1" dirty="0" smtClean="0"/>
              <a:t>Elders should ask leading questions, involve the whole family, avoid too much talk about the weather, address the heart, watch the clock, be quick to listen, slow to admonish.</a:t>
            </a:r>
          </a:p>
          <a:p>
            <a:r>
              <a:rPr lang="en-US" sz="9600" b="1" dirty="0" smtClean="0"/>
              <a:t>Members should be co-operative, open, hospitable, and honest.</a:t>
            </a:r>
          </a:p>
          <a:p>
            <a:r>
              <a:rPr lang="en-US" sz="9600" b="1" dirty="0" smtClean="0"/>
              <a:t>All should realize that a Third Party is listening.</a:t>
            </a:r>
          </a:p>
          <a:p>
            <a:pPr marL="0" indent="0">
              <a:buNone/>
            </a:pPr>
            <a:endParaRPr lang="en-US" sz="3800" dirty="0" smtClean="0"/>
          </a:p>
          <a:p>
            <a:endParaRPr lang="en-US" dirty="0" smtClean="0"/>
          </a:p>
          <a:p>
            <a:pPr marL="0" indent="0">
              <a:buNone/>
            </a:pPr>
            <a:endParaRPr lang="en-US" dirty="0" smtClean="0"/>
          </a:p>
          <a:p>
            <a:pPr marL="0" indent="0">
              <a:buNone/>
            </a:pPr>
            <a:r>
              <a:rPr lang="en-US" dirty="0"/>
              <a:t>	</a:t>
            </a:r>
          </a:p>
        </p:txBody>
      </p:sp>
    </p:spTree>
    <p:extLst>
      <p:ext uri="{BB962C8B-B14F-4D97-AF65-F5344CB8AC3E}">
        <p14:creationId xmlns:p14="http://schemas.microsoft.com/office/powerpoint/2010/main" val="42832238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Visitation in Context</a:t>
            </a:r>
            <a:endParaRPr lang="en-US" b="1" dirty="0"/>
          </a:p>
        </p:txBody>
      </p:sp>
      <p:sp>
        <p:nvSpPr>
          <p:cNvPr id="3" name="Content Placeholder 2"/>
          <p:cNvSpPr>
            <a:spLocks noGrp="1"/>
          </p:cNvSpPr>
          <p:nvPr>
            <p:ph idx="1"/>
          </p:nvPr>
        </p:nvSpPr>
        <p:spPr/>
        <p:txBody>
          <a:bodyPr>
            <a:normAutofit lnSpcReduction="10000"/>
          </a:bodyPr>
          <a:lstStyle/>
          <a:p>
            <a:r>
              <a:rPr lang="en-US" b="1" dirty="0" smtClean="0"/>
              <a:t>An elder should strive to know the members of his ward/district well.</a:t>
            </a:r>
          </a:p>
          <a:p>
            <a:r>
              <a:rPr lang="en-US" b="1" dirty="0" smtClean="0"/>
              <a:t>An elder should not rely solely on the annual home visit.</a:t>
            </a:r>
          </a:p>
          <a:p>
            <a:r>
              <a:rPr lang="en-US" b="1" dirty="0" smtClean="0"/>
              <a:t>An elder needs to be in regular contact with the members in his care.</a:t>
            </a:r>
          </a:p>
          <a:p>
            <a:r>
              <a:rPr lang="en-US" b="1" dirty="0" smtClean="0"/>
              <a:t>An elder should use the modern means of communication (telephone, internet) to keep up contact.</a:t>
            </a:r>
            <a:endParaRPr lang="en-US" b="1" dirty="0"/>
          </a:p>
        </p:txBody>
      </p:sp>
    </p:spTree>
    <p:extLst>
      <p:ext uri="{BB962C8B-B14F-4D97-AF65-F5344CB8AC3E}">
        <p14:creationId xmlns:p14="http://schemas.microsoft.com/office/powerpoint/2010/main" val="116872262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to Get the Most out of it?</a:t>
            </a:r>
            <a:endParaRPr lang="en-US" b="1" dirty="0"/>
          </a:p>
        </p:txBody>
      </p:sp>
      <p:sp>
        <p:nvSpPr>
          <p:cNvPr id="3" name="Content Placeholder 2"/>
          <p:cNvSpPr>
            <a:spLocks noGrp="1"/>
          </p:cNvSpPr>
          <p:nvPr>
            <p:ph idx="1"/>
          </p:nvPr>
        </p:nvSpPr>
        <p:spPr/>
        <p:txBody>
          <a:bodyPr/>
          <a:lstStyle/>
          <a:p>
            <a:r>
              <a:rPr lang="en-US" b="1" dirty="0" smtClean="0"/>
              <a:t>Think about the visit beforehand and consider carefully what you would like to bring to the attention of the elders.</a:t>
            </a:r>
          </a:p>
          <a:p>
            <a:r>
              <a:rPr lang="en-US" b="1" dirty="0" smtClean="0"/>
              <a:t>Discuss it with your children in advance.</a:t>
            </a:r>
          </a:p>
          <a:p>
            <a:r>
              <a:rPr lang="en-US" b="1" dirty="0" smtClean="0"/>
              <a:t>Pray about the visit.</a:t>
            </a:r>
          </a:p>
          <a:p>
            <a:r>
              <a:rPr lang="en-US" b="1" dirty="0" smtClean="0"/>
              <a:t>Be hospitable and welcoming.</a:t>
            </a:r>
          </a:p>
          <a:p>
            <a:r>
              <a:rPr lang="en-US" b="1" dirty="0" smtClean="0"/>
              <a:t>Be open and honest.</a:t>
            </a:r>
          </a:p>
          <a:p>
            <a:r>
              <a:rPr lang="en-US" b="1" dirty="0" smtClean="0"/>
              <a:t>Seek to learn and grow from it.</a:t>
            </a:r>
            <a:endParaRPr lang="en-US" b="1" dirty="0"/>
          </a:p>
        </p:txBody>
      </p:sp>
    </p:spTree>
    <p:extLst>
      <p:ext uri="{BB962C8B-B14F-4D97-AF65-F5344CB8AC3E}">
        <p14:creationId xmlns:p14="http://schemas.microsoft.com/office/powerpoint/2010/main" val="2802749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 Points</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How often should an elder visit?</a:t>
            </a:r>
          </a:p>
          <a:p>
            <a:r>
              <a:rPr lang="en-US" b="1" dirty="0" smtClean="0"/>
              <a:t>Should he start or end the visit with Scripture reading?</a:t>
            </a:r>
          </a:p>
          <a:p>
            <a:r>
              <a:rPr lang="en-US" b="1" dirty="0" smtClean="0"/>
              <a:t>What about a visit from an elder and deacon?</a:t>
            </a:r>
          </a:p>
          <a:p>
            <a:r>
              <a:rPr lang="en-US" b="1" dirty="0" smtClean="0"/>
              <a:t>What about admonitions?</a:t>
            </a:r>
          </a:p>
          <a:p>
            <a:r>
              <a:rPr lang="en-US" b="1" dirty="0" smtClean="0"/>
              <a:t>What constitutes a “good” visit?</a:t>
            </a:r>
          </a:p>
          <a:p>
            <a:r>
              <a:rPr lang="en-US" b="1" dirty="0" smtClean="0"/>
              <a:t>What about the children?</a:t>
            </a:r>
          </a:p>
          <a:p>
            <a:r>
              <a:rPr lang="en-US" b="1" dirty="0" smtClean="0"/>
              <a:t>What about using the same theme or Bible passage for all the visits?</a:t>
            </a:r>
          </a:p>
          <a:p>
            <a:r>
              <a:rPr lang="en-US" b="1" dirty="0" smtClean="0"/>
              <a:t>Who are the hardest members to visit?</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612888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Bigger Picture</a:t>
            </a:r>
            <a:endParaRPr lang="en-US" b="1" dirty="0"/>
          </a:p>
        </p:txBody>
      </p:sp>
      <p:sp>
        <p:nvSpPr>
          <p:cNvPr id="3" name="Content Placeholder 2"/>
          <p:cNvSpPr>
            <a:spLocks noGrp="1"/>
          </p:cNvSpPr>
          <p:nvPr>
            <p:ph idx="1"/>
          </p:nvPr>
        </p:nvSpPr>
        <p:spPr/>
        <p:txBody>
          <a:bodyPr/>
          <a:lstStyle/>
          <a:p>
            <a:pPr marL="0" indent="0">
              <a:buNone/>
            </a:pPr>
            <a:r>
              <a:rPr lang="en-US" dirty="0" smtClean="0"/>
              <a:t>Our topic tonight is </a:t>
            </a:r>
            <a:r>
              <a:rPr lang="en-US" b="1" dirty="0" smtClean="0"/>
              <a:t>VISITATION</a:t>
            </a:r>
            <a:r>
              <a:rPr lang="en-US" dirty="0" smtClean="0"/>
              <a:t> or as it is also called: 	Home Visitation, </a:t>
            </a:r>
          </a:p>
          <a:p>
            <a:pPr marL="0" indent="0">
              <a:buNone/>
            </a:pPr>
            <a:r>
              <a:rPr lang="en-US" dirty="0"/>
              <a:t>	</a:t>
            </a:r>
            <a:r>
              <a:rPr lang="en-US" dirty="0" smtClean="0"/>
              <a:t>		Family Visitation or </a:t>
            </a:r>
          </a:p>
          <a:p>
            <a:pPr marL="0" indent="0">
              <a:buNone/>
            </a:pPr>
            <a:r>
              <a:rPr lang="en-US" dirty="0"/>
              <a:t>	</a:t>
            </a:r>
            <a:r>
              <a:rPr lang="en-US" dirty="0" smtClean="0"/>
              <a:t>		Pastoral Visitation.</a:t>
            </a:r>
          </a:p>
          <a:p>
            <a:pPr marL="0" indent="0">
              <a:buNone/>
            </a:pPr>
            <a:r>
              <a:rPr lang="en-US" dirty="0" smtClean="0"/>
              <a:t>Yet before we deal with it, we need to look at the bigger picture. What is the bigger picture?</a:t>
            </a:r>
          </a:p>
          <a:p>
            <a:pPr marL="0" indent="0">
              <a:buNone/>
            </a:pPr>
            <a:r>
              <a:rPr lang="en-US" dirty="0" smtClean="0"/>
              <a:t>It is the </a:t>
            </a:r>
            <a:r>
              <a:rPr lang="en-US" b="1" dirty="0" smtClean="0"/>
              <a:t>CHURCH</a:t>
            </a:r>
            <a:r>
              <a:rPr lang="en-US" dirty="0" smtClean="0"/>
              <a:t> </a:t>
            </a:r>
            <a:r>
              <a:rPr lang="mr-IN" dirty="0" smtClean="0"/>
              <a:t>–</a:t>
            </a:r>
            <a:r>
              <a:rPr lang="en-US" dirty="0" smtClean="0"/>
              <a:t> its nature, its character, its purpose, its existence.</a:t>
            </a:r>
            <a:endParaRPr lang="en-US" dirty="0"/>
          </a:p>
        </p:txBody>
      </p:sp>
    </p:spTree>
    <p:extLst>
      <p:ext uri="{BB962C8B-B14F-4D97-AF65-F5344CB8AC3E}">
        <p14:creationId xmlns:p14="http://schemas.microsoft.com/office/powerpoint/2010/main" val="30695835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the Church?</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Is it a building, a place, an idea or a doctrine?</a:t>
            </a:r>
          </a:p>
          <a:p>
            <a:pPr marL="0" indent="0">
              <a:buNone/>
            </a:pPr>
            <a:r>
              <a:rPr lang="en-US" b="1" dirty="0" smtClean="0"/>
              <a:t>No, the church is a </a:t>
            </a:r>
            <a:r>
              <a:rPr lang="en-US" b="1" u="sng" dirty="0" smtClean="0"/>
              <a:t>body</a:t>
            </a:r>
            <a:r>
              <a:rPr lang="en-US" b="1" dirty="0" smtClean="0"/>
              <a:t> </a:t>
            </a:r>
            <a:r>
              <a:rPr lang="mr-IN" b="1" dirty="0" smtClean="0"/>
              <a:t>–</a:t>
            </a:r>
            <a:r>
              <a:rPr lang="en-US" b="1" dirty="0" smtClean="0"/>
              <a:t> a body of believers </a:t>
            </a:r>
            <a:r>
              <a:rPr lang="mr-IN" b="1" dirty="0" smtClean="0"/>
              <a:t>–</a:t>
            </a:r>
            <a:r>
              <a:rPr lang="en-US" b="1" dirty="0" smtClean="0"/>
              <a:t> 									aka the body of Christ.</a:t>
            </a:r>
          </a:p>
          <a:p>
            <a:pPr marL="0" indent="0">
              <a:buNone/>
            </a:pPr>
            <a:r>
              <a:rPr lang="en-US" b="1" dirty="0"/>
              <a:t>	</a:t>
            </a:r>
            <a:r>
              <a:rPr lang="en-US" b="1" dirty="0" smtClean="0"/>
              <a:t>It is a living, breathing, functioning reality.</a:t>
            </a:r>
          </a:p>
          <a:p>
            <a:pPr marL="0" indent="0">
              <a:buNone/>
            </a:pPr>
            <a:r>
              <a:rPr lang="en-US" b="1" dirty="0"/>
              <a:t>	</a:t>
            </a:r>
            <a:r>
              <a:rPr lang="en-US" b="1" dirty="0" smtClean="0"/>
              <a:t>	It is composed of people </a:t>
            </a:r>
            <a:r>
              <a:rPr lang="mr-IN" b="1" dirty="0" smtClean="0"/>
              <a:t>–</a:t>
            </a:r>
            <a:r>
              <a:rPr lang="en-US" b="1" dirty="0" smtClean="0"/>
              <a:t> people who </a:t>
            </a:r>
          </a:p>
          <a:p>
            <a:pPr marL="0" indent="0">
              <a:buNone/>
            </a:pPr>
            <a:r>
              <a:rPr lang="en-US" b="1" dirty="0"/>
              <a:t>	</a:t>
            </a:r>
            <a:r>
              <a:rPr lang="en-US" b="1" dirty="0" smtClean="0"/>
              <a:t>		live by faith, </a:t>
            </a:r>
          </a:p>
          <a:p>
            <a:pPr marL="0" indent="0">
              <a:buNone/>
            </a:pPr>
            <a:r>
              <a:rPr lang="en-US" b="1" dirty="0"/>
              <a:t>	</a:t>
            </a:r>
            <a:r>
              <a:rPr lang="en-US" b="1" dirty="0" smtClean="0"/>
              <a:t>		engage in worship, </a:t>
            </a:r>
          </a:p>
          <a:p>
            <a:pPr marL="0" indent="0">
              <a:buNone/>
            </a:pPr>
            <a:r>
              <a:rPr lang="en-US" b="1" dirty="0"/>
              <a:t>	</a:t>
            </a:r>
            <a:r>
              <a:rPr lang="en-US" b="1" dirty="0" smtClean="0"/>
              <a:t>		are united in fellowship and </a:t>
            </a:r>
          </a:p>
          <a:p>
            <a:pPr marL="0" indent="0">
              <a:buNone/>
            </a:pPr>
            <a:r>
              <a:rPr lang="en-US" b="1" dirty="0"/>
              <a:t>	</a:t>
            </a:r>
            <a:r>
              <a:rPr lang="en-US" b="1" dirty="0" smtClean="0"/>
              <a:t>		act as lights in the world.</a:t>
            </a:r>
            <a:endParaRPr lang="en-US" b="1" dirty="0"/>
          </a:p>
        </p:txBody>
      </p:sp>
    </p:spTree>
    <p:extLst>
      <p:ext uri="{BB962C8B-B14F-4D97-AF65-F5344CB8AC3E}">
        <p14:creationId xmlns:p14="http://schemas.microsoft.com/office/powerpoint/2010/main" val="42066420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Church - continued</a:t>
            </a:r>
            <a:endParaRPr lang="en-US" b="1" dirty="0"/>
          </a:p>
        </p:txBody>
      </p:sp>
      <p:sp>
        <p:nvSpPr>
          <p:cNvPr id="3" name="Content Placeholder 2"/>
          <p:cNvSpPr>
            <a:spLocks noGrp="1"/>
          </p:cNvSpPr>
          <p:nvPr>
            <p:ph idx="1"/>
          </p:nvPr>
        </p:nvSpPr>
        <p:spPr>
          <a:xfrm>
            <a:off x="641230" y="1301152"/>
            <a:ext cx="8229600" cy="4525963"/>
          </a:xfrm>
        </p:spPr>
        <p:txBody>
          <a:bodyPr/>
          <a:lstStyle/>
          <a:p>
            <a:pPr marL="0" indent="0">
              <a:buNone/>
            </a:pPr>
            <a:r>
              <a:rPr lang="en-US" b="1" dirty="0" smtClean="0"/>
              <a:t>Or, the church is an international, eternal community of faith-based people whom Christ gathers, defends and preserves, using His Spirit and Word (cf. HC, LD 21, 54)</a:t>
            </a:r>
          </a:p>
          <a:p>
            <a:pPr marL="0" indent="0">
              <a:buNone/>
            </a:pPr>
            <a:endParaRPr lang="en-US" b="1" dirty="0" smtClean="0"/>
          </a:p>
          <a:p>
            <a:pPr marL="0" indent="0">
              <a:buNone/>
            </a:pPr>
            <a:r>
              <a:rPr lang="en-US" b="1" dirty="0" smtClean="0"/>
              <a:t>Or, the church is “a holy congregation and assembly of true Christian believers” (cf. BC, 27)</a:t>
            </a:r>
            <a:endParaRPr lang="en-US" b="1" dirty="0"/>
          </a:p>
        </p:txBody>
      </p:sp>
    </p:spTree>
    <p:extLst>
      <p:ext uri="{BB962C8B-B14F-4D97-AF65-F5344CB8AC3E}">
        <p14:creationId xmlns:p14="http://schemas.microsoft.com/office/powerpoint/2010/main" val="291288357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IMAGES OF THE CHURCH</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To capture the nature of the church the Bible uses many images: vine, body, boat, house, kingdom, city, flock, people (almost 100 in all).</a:t>
            </a:r>
          </a:p>
          <a:p>
            <a:pPr marL="0" indent="0">
              <a:buNone/>
            </a:pPr>
            <a:r>
              <a:rPr lang="en-US" dirty="0" smtClean="0"/>
              <a:t>For our purposes there is one image that stands out and it is the image of a </a:t>
            </a:r>
            <a:r>
              <a:rPr lang="en-US" b="1" dirty="0" smtClean="0"/>
              <a:t>flock</a:t>
            </a:r>
            <a:r>
              <a:rPr lang="en-US" dirty="0" smtClean="0"/>
              <a:t>.</a:t>
            </a:r>
          </a:p>
          <a:p>
            <a:pPr marL="0" indent="0">
              <a:buNone/>
            </a:pPr>
            <a:r>
              <a:rPr lang="en-US" dirty="0" smtClean="0"/>
              <a:t>This is the image that you find in Psalm 23, </a:t>
            </a:r>
            <a:r>
              <a:rPr lang="en-US" dirty="0"/>
              <a:t> </a:t>
            </a:r>
            <a:r>
              <a:rPr lang="en-US" dirty="0" smtClean="0"/>
              <a:t>   					John 10 and Acts 20.</a:t>
            </a:r>
          </a:p>
          <a:p>
            <a:pPr marL="0" indent="0">
              <a:buNone/>
            </a:pPr>
            <a:r>
              <a:rPr lang="en-US" dirty="0" smtClean="0"/>
              <a:t>The church is comparable to </a:t>
            </a:r>
            <a:r>
              <a:rPr lang="en-US" b="1" dirty="0" smtClean="0"/>
              <a:t>a flock of sheep</a:t>
            </a:r>
            <a:r>
              <a:rPr lang="en-US" dirty="0" smtClean="0"/>
              <a:t>.</a:t>
            </a:r>
            <a:endParaRPr lang="en-US" dirty="0"/>
          </a:p>
        </p:txBody>
      </p:sp>
    </p:spTree>
    <p:extLst>
      <p:ext uri="{BB962C8B-B14F-4D97-AF65-F5344CB8AC3E}">
        <p14:creationId xmlns:p14="http://schemas.microsoft.com/office/powerpoint/2010/main" val="37685574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Church as Flock</a:t>
            </a:r>
            <a:endParaRPr lang="en-US" b="1" dirty="0"/>
          </a:p>
        </p:txBody>
      </p:sp>
      <p:sp>
        <p:nvSpPr>
          <p:cNvPr id="3" name="Content Placeholder 2"/>
          <p:cNvSpPr>
            <a:spLocks noGrp="1"/>
          </p:cNvSpPr>
          <p:nvPr>
            <p:ph idx="1"/>
          </p:nvPr>
        </p:nvSpPr>
        <p:spPr/>
        <p:txBody>
          <a:bodyPr>
            <a:normAutofit lnSpcReduction="10000"/>
          </a:bodyPr>
          <a:lstStyle/>
          <a:p>
            <a:r>
              <a:rPr lang="en-US" dirty="0" smtClean="0"/>
              <a:t>A flock of sheep need to be </a:t>
            </a:r>
            <a:r>
              <a:rPr lang="en-US" b="1" dirty="0" smtClean="0"/>
              <a:t>cared</a:t>
            </a:r>
            <a:r>
              <a:rPr lang="en-US" dirty="0" smtClean="0"/>
              <a:t> for. They need a </a:t>
            </a:r>
            <a:r>
              <a:rPr lang="en-US" b="1" dirty="0" smtClean="0"/>
              <a:t>shepherd</a:t>
            </a:r>
            <a:r>
              <a:rPr lang="en-US" dirty="0" smtClean="0"/>
              <a:t>. Without a shepherd, they will get lost, go unfed, wander off, be eaten by predators and soon die.</a:t>
            </a:r>
          </a:p>
          <a:p>
            <a:r>
              <a:rPr lang="en-US" dirty="0"/>
              <a:t>T</a:t>
            </a:r>
            <a:r>
              <a:rPr lang="en-US" dirty="0" smtClean="0"/>
              <a:t>he Bible teaches that without proper leaders believers will suffer the same fate.</a:t>
            </a:r>
          </a:p>
          <a:p>
            <a:r>
              <a:rPr lang="en-US" dirty="0" smtClean="0"/>
              <a:t>Thus believers need care </a:t>
            </a:r>
            <a:r>
              <a:rPr lang="mr-IN" dirty="0" smtClean="0"/>
              <a:t>–</a:t>
            </a:r>
            <a:r>
              <a:rPr lang="en-US" dirty="0" smtClean="0"/>
              <a:t> spiritual care.</a:t>
            </a:r>
          </a:p>
          <a:p>
            <a:r>
              <a:rPr lang="en-US" dirty="0" smtClean="0"/>
              <a:t>But </a:t>
            </a:r>
            <a:r>
              <a:rPr lang="en-US" b="1" dirty="0" smtClean="0"/>
              <a:t>how</a:t>
            </a:r>
            <a:r>
              <a:rPr lang="en-US" dirty="0" smtClean="0"/>
              <a:t> will they receive it?</a:t>
            </a:r>
          </a:p>
          <a:p>
            <a:r>
              <a:rPr lang="en-US" dirty="0" smtClean="0"/>
              <a:t>What does sheep care or flock care look like?</a:t>
            </a:r>
            <a:endParaRPr lang="en-US" dirty="0"/>
          </a:p>
        </p:txBody>
      </p:sp>
    </p:spTree>
    <p:extLst>
      <p:ext uri="{BB962C8B-B14F-4D97-AF65-F5344CB8AC3E}">
        <p14:creationId xmlns:p14="http://schemas.microsoft.com/office/powerpoint/2010/main" val="17918250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It Looks Like This: Biblical Basics:</a:t>
            </a:r>
            <a:endParaRPr lang="en-US" b="1" dirty="0"/>
          </a:p>
        </p:txBody>
      </p:sp>
      <p:sp>
        <p:nvSpPr>
          <p:cNvPr id="3" name="Content Placeholder 2"/>
          <p:cNvSpPr>
            <a:spLocks noGrp="1"/>
          </p:cNvSpPr>
          <p:nvPr>
            <p:ph idx="1"/>
          </p:nvPr>
        </p:nvSpPr>
        <p:spPr/>
        <p:txBody>
          <a:bodyPr>
            <a:normAutofit/>
          </a:bodyPr>
          <a:lstStyle/>
          <a:p>
            <a:pPr lvl="2"/>
            <a:r>
              <a:rPr lang="en-US" b="1" dirty="0" smtClean="0"/>
              <a:t>“</a:t>
            </a:r>
            <a:r>
              <a:rPr lang="en-US" b="1" u="sng" dirty="0" smtClean="0"/>
              <a:t>Feed</a:t>
            </a:r>
            <a:r>
              <a:rPr lang="en-US" b="1" dirty="0" smtClean="0"/>
              <a:t> my lambs .... </a:t>
            </a:r>
            <a:r>
              <a:rPr lang="en-US" b="1" u="sng" dirty="0" smtClean="0"/>
              <a:t>tend</a:t>
            </a:r>
            <a:r>
              <a:rPr lang="en-US" b="1" dirty="0" smtClean="0"/>
              <a:t> my sheep .... </a:t>
            </a:r>
            <a:r>
              <a:rPr lang="en-US" b="1" u="sng" dirty="0" smtClean="0"/>
              <a:t>feed</a:t>
            </a:r>
            <a:r>
              <a:rPr lang="en-US" b="1" dirty="0" smtClean="0"/>
              <a:t> my sheep.”  (</a:t>
            </a:r>
            <a:r>
              <a:rPr lang="en-US" b="1" dirty="0" err="1" smtClean="0"/>
              <a:t>Jn</a:t>
            </a:r>
            <a:r>
              <a:rPr lang="en-US" b="1" dirty="0" smtClean="0"/>
              <a:t> 21: 15, 16, 17) </a:t>
            </a:r>
          </a:p>
          <a:p>
            <a:pPr lvl="2"/>
            <a:r>
              <a:rPr lang="en-US" b="1" dirty="0" smtClean="0"/>
              <a:t>“Pay careful attention to yourselves and to all the flock, in which the Holy Spirit has made you overseers, to </a:t>
            </a:r>
            <a:r>
              <a:rPr lang="en-US" b="1" u="sng" dirty="0" smtClean="0"/>
              <a:t>care</a:t>
            </a:r>
            <a:r>
              <a:rPr lang="en-US" b="1" dirty="0" smtClean="0"/>
              <a:t> for the church of God, which he obtained with his own blood.” (Acts 20:28)</a:t>
            </a:r>
          </a:p>
          <a:p>
            <a:pPr lvl="2"/>
            <a:r>
              <a:rPr lang="en-US" b="1" dirty="0" smtClean="0"/>
              <a:t>“</a:t>
            </a:r>
            <a:r>
              <a:rPr lang="en-US" b="1" u="sng" dirty="0" smtClean="0"/>
              <a:t>Shepherd</a:t>
            </a:r>
            <a:r>
              <a:rPr lang="en-US" b="1" dirty="0" smtClean="0"/>
              <a:t> the flock of God that is among you, exercising oversight, not under compulsion, but willingly, as God would have you; not for shameful gain, but eagerly; not domineering over those in your charge, but being examples to the flock.” (I Pet 5: 2, 3)</a:t>
            </a:r>
          </a:p>
          <a:p>
            <a:pPr marL="914400" lvl="2" indent="0">
              <a:buNone/>
            </a:pPr>
            <a:endParaRPr lang="en-US" dirty="0"/>
          </a:p>
        </p:txBody>
      </p:sp>
    </p:spTree>
    <p:extLst>
      <p:ext uri="{BB962C8B-B14F-4D97-AF65-F5344CB8AC3E}">
        <p14:creationId xmlns:p14="http://schemas.microsoft.com/office/powerpoint/2010/main" val="127860140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 Like This:</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“Son of man, prophesy against the shepherds of Israel...Woe to the shepherds of Israel who feed themselves, but do not feed the sheep.... The weak you have not strengthened, nor have you healed those who were sick, nor bound up the broken, nor brought back what was driven away, nor sought what was lost; but with force and cruelty you have ruled them. So they were scattered...”</a:t>
            </a:r>
            <a:r>
              <a:rPr lang="en-US" dirty="0" smtClean="0"/>
              <a:t> (Ez. 34:1, 4, 5)</a:t>
            </a:r>
            <a:endParaRPr lang="en-US" dirty="0"/>
          </a:p>
        </p:txBody>
      </p:sp>
    </p:spTree>
    <p:extLst>
      <p:ext uri="{BB962C8B-B14F-4D97-AF65-F5344CB8AC3E}">
        <p14:creationId xmlns:p14="http://schemas.microsoft.com/office/powerpoint/2010/main" val="2000241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Sheep Care I</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ARTICLE </a:t>
            </a:r>
            <a:r>
              <a:rPr lang="en-US" b="1" dirty="0"/>
              <a:t>20 - Task of elders </a:t>
            </a:r>
            <a:endParaRPr lang="en-US" dirty="0"/>
          </a:p>
          <a:p>
            <a:pPr marL="0" indent="0">
              <a:buNone/>
            </a:pPr>
            <a:r>
              <a:rPr lang="en-US" b="1" dirty="0"/>
              <a:t>The elders shall together with the ministers of the Word govern the congregation with pastoral care and discipline. For the </a:t>
            </a:r>
            <a:r>
              <a:rPr lang="en-US" b="1" dirty="0" err="1"/>
              <a:t>upbuilding</a:t>
            </a:r>
            <a:r>
              <a:rPr lang="en-US" b="1" dirty="0"/>
              <a:t> of the congregation </a:t>
            </a:r>
            <a:r>
              <a:rPr lang="en-US" b="1" u="sng" dirty="0"/>
              <a:t>they shall make home-visits as often as is profitable but at least once a year</a:t>
            </a:r>
            <a:r>
              <a:rPr lang="en-US" b="1" dirty="0"/>
              <a:t>. They shall watch that their fellow office-bearers are faithful in carrying out their duties and ensure that in the congregation everything is done decently and in good order. </a:t>
            </a:r>
            <a:r>
              <a:rPr lang="en-US" b="1" dirty="0" smtClean="0"/>
              <a:t>(FRCA Church Order)</a:t>
            </a:r>
            <a:endParaRPr lang="en-US" dirty="0"/>
          </a:p>
          <a:p>
            <a:pPr marL="0" indent="0">
              <a:buNone/>
            </a:pPr>
            <a:endParaRPr lang="en-US" dirty="0"/>
          </a:p>
        </p:txBody>
      </p:sp>
    </p:spTree>
    <p:extLst>
      <p:ext uri="{BB962C8B-B14F-4D97-AF65-F5344CB8AC3E}">
        <p14:creationId xmlns:p14="http://schemas.microsoft.com/office/powerpoint/2010/main" val="371123554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1053</Words>
  <Application>Microsoft Macintosh PowerPoint</Application>
  <PresentationFormat>On-screen Show (4:3)</PresentationFormat>
  <Paragraphs>93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TUESDAY NIGHT TUNE-UPS</vt:lpstr>
      <vt:lpstr>The Bigger Picture</vt:lpstr>
      <vt:lpstr>What is the Church?</vt:lpstr>
      <vt:lpstr>The Church - continued</vt:lpstr>
      <vt:lpstr>IMAGES OF THE CHURCH</vt:lpstr>
      <vt:lpstr>The Church as Flock</vt:lpstr>
      <vt:lpstr>It Looks Like This: Biblical Basics:</vt:lpstr>
      <vt:lpstr>Not Like This:</vt:lpstr>
      <vt:lpstr>Sheep Care I</vt:lpstr>
      <vt:lpstr>Sheep Care II</vt:lpstr>
      <vt:lpstr>Sheep Care III</vt:lpstr>
      <vt:lpstr>The Visit</vt:lpstr>
      <vt:lpstr>About the Visit</vt:lpstr>
      <vt:lpstr>Visitation in Context</vt:lpstr>
      <vt:lpstr>How to Get the Most out of it?</vt:lpstr>
      <vt:lpstr>Discussion Points</vt:lpstr>
    </vt:vector>
  </TitlesOfParts>
  <Company>Lucerna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NIGHT TUNE-UPS</dc:title>
  <dc:creator>James Visscher</dc:creator>
  <cp:lastModifiedBy>James Visscher</cp:lastModifiedBy>
  <cp:revision>36</cp:revision>
  <dcterms:created xsi:type="dcterms:W3CDTF">2017-02-02T05:07:59Z</dcterms:created>
  <dcterms:modified xsi:type="dcterms:W3CDTF">2017-02-15T03:24:36Z</dcterms:modified>
</cp:coreProperties>
</file>