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8" r:id="rId12"/>
    <p:sldId id="267" r:id="rId13"/>
    <p:sldId id="265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8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D798C-3687-204B-AEEA-B06B1A01EEB7}" type="datetimeFigureOut">
              <a:rPr lang="en-US" smtClean="0"/>
              <a:t>17-03-01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27CA2-1DB8-D045-AB85-DF3DED38F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59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CE528-DB28-A243-A6FE-490124BC38BE}" type="datetimeFigureOut">
              <a:rPr lang="en-US" smtClean="0"/>
              <a:t>17-03-01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3D8E2-A429-C246-A4F0-B2407999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15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3D8E2-A429-C246-A4F0-B2407999EED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16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8FC1-CC34-B549-82ED-D9BFB01425E1}" type="datetimeFigureOut">
              <a:rPr lang="en-US" smtClean="0"/>
              <a:t>17-03-01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7CB7-E506-3C4E-955A-9A45933DB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336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8FC1-CC34-B549-82ED-D9BFB01425E1}" type="datetimeFigureOut">
              <a:rPr lang="en-US" smtClean="0"/>
              <a:t>17-03-01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7CB7-E506-3C4E-955A-9A45933DB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5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8FC1-CC34-B549-82ED-D9BFB01425E1}" type="datetimeFigureOut">
              <a:rPr lang="en-US" smtClean="0"/>
              <a:t>17-03-01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7CB7-E506-3C4E-955A-9A45933DB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01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8FC1-CC34-B549-82ED-D9BFB01425E1}" type="datetimeFigureOut">
              <a:rPr lang="en-US" smtClean="0"/>
              <a:t>17-03-01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7CB7-E506-3C4E-955A-9A45933DB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42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8FC1-CC34-B549-82ED-D9BFB01425E1}" type="datetimeFigureOut">
              <a:rPr lang="en-US" smtClean="0"/>
              <a:t>17-03-01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7CB7-E506-3C4E-955A-9A45933DB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75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8FC1-CC34-B549-82ED-D9BFB01425E1}" type="datetimeFigureOut">
              <a:rPr lang="en-US" smtClean="0"/>
              <a:t>17-03-01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7CB7-E506-3C4E-955A-9A45933DB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713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8FC1-CC34-B549-82ED-D9BFB01425E1}" type="datetimeFigureOut">
              <a:rPr lang="en-US" smtClean="0"/>
              <a:t>17-03-01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7CB7-E506-3C4E-955A-9A45933DB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28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8FC1-CC34-B549-82ED-D9BFB01425E1}" type="datetimeFigureOut">
              <a:rPr lang="en-US" smtClean="0"/>
              <a:t>17-03-01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7CB7-E506-3C4E-955A-9A45933DB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84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8FC1-CC34-B549-82ED-D9BFB01425E1}" type="datetimeFigureOut">
              <a:rPr lang="en-US" smtClean="0"/>
              <a:t>17-03-01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7CB7-E506-3C4E-955A-9A45933DB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45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8FC1-CC34-B549-82ED-D9BFB01425E1}" type="datetimeFigureOut">
              <a:rPr lang="en-US" smtClean="0"/>
              <a:t>17-03-01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7CB7-E506-3C4E-955A-9A45933DB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013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8FC1-CC34-B549-82ED-D9BFB01425E1}" type="datetimeFigureOut">
              <a:rPr lang="en-US" smtClean="0"/>
              <a:t>17-03-01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7CB7-E506-3C4E-955A-9A45933DB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68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88FC1-CC34-B549-82ED-D9BFB01425E1}" type="datetimeFigureOut">
              <a:rPr lang="en-US" smtClean="0"/>
              <a:t>17-03-01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37CB7-E506-3C4E-955A-9A45933DB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26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/>
              <a:t>TUESDAY NIGHT TUNE-UPS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February 28:</a:t>
            </a:r>
          </a:p>
          <a:p>
            <a:r>
              <a:rPr lang="en-US" sz="3600" b="1" i="1" dirty="0" smtClean="0"/>
              <a:t>What Does A Healthy Church Look Like?</a:t>
            </a:r>
            <a:endParaRPr lang="en-US" sz="36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891282" y="5829109"/>
            <a:ext cx="1458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0475 679 990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46244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INWARD FELLOWSHIP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How do we promote the fellowship?</a:t>
            </a:r>
            <a:endParaRPr lang="en-US" b="1" dirty="0"/>
          </a:p>
          <a:p>
            <a:r>
              <a:rPr lang="en-US" b="1" dirty="0" smtClean="0"/>
              <a:t>By </a:t>
            </a:r>
            <a:r>
              <a:rPr lang="en-US" b="1" u="sng" dirty="0" smtClean="0"/>
              <a:t>recognizing</a:t>
            </a:r>
            <a:r>
              <a:rPr lang="en-US" b="1" dirty="0" smtClean="0"/>
              <a:t> that each believer has received a gift or gifts from the Spirit and using them for the benefit of our fellow members.</a:t>
            </a:r>
          </a:p>
          <a:p>
            <a:r>
              <a:rPr lang="en-US" b="1" dirty="0" smtClean="0"/>
              <a:t>By </a:t>
            </a:r>
            <a:r>
              <a:rPr lang="en-US" b="1" u="sng" dirty="0" smtClean="0"/>
              <a:t>implementing</a:t>
            </a:r>
            <a:r>
              <a:rPr lang="en-US" b="1" dirty="0" smtClean="0"/>
              <a:t> or putting that gift to work.</a:t>
            </a:r>
          </a:p>
          <a:p>
            <a:r>
              <a:rPr lang="en-US" b="1" dirty="0" smtClean="0"/>
              <a:t>By doing so with the proper </a:t>
            </a:r>
            <a:r>
              <a:rPr lang="en-US" b="1" u="sng" dirty="0" smtClean="0"/>
              <a:t>attitude</a:t>
            </a:r>
            <a:r>
              <a:rPr lang="en-US" b="1" dirty="0" smtClean="0"/>
              <a:t>: humbly, readily and cheerfully.</a:t>
            </a:r>
          </a:p>
          <a:p>
            <a:r>
              <a:rPr lang="en-US" b="1" dirty="0" smtClean="0"/>
              <a:t>By </a:t>
            </a:r>
            <a:r>
              <a:rPr lang="en-US" b="1" u="sng" dirty="0" smtClean="0"/>
              <a:t>realizing</a:t>
            </a:r>
            <a:r>
              <a:rPr lang="en-US" b="1" dirty="0" smtClean="0"/>
              <a:t> that this is not optional.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3270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Practical Ways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The fellowship can be promoted: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a) through prayer;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b) through practicing hospitality;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c) through the use of care groups;</a:t>
            </a:r>
          </a:p>
          <a:p>
            <a:pPr marL="0" indent="0">
              <a:buNone/>
            </a:pPr>
            <a:r>
              <a:rPr lang="en-US" b="1" dirty="0" smtClean="0"/>
              <a:t>	d) through organizing book clubs, hobby 				groups, outings, special events;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e) through making meals for the sick, providing 		transport to hospitals, assisting the elderly;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f) through volunteering one’s time and talents.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787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OUTWARD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We look OUTWARD in EVANGELISM</a:t>
            </a:r>
          </a:p>
          <a:p>
            <a:r>
              <a:rPr lang="en-US" b="1" i="1" dirty="0" smtClean="0"/>
              <a:t>“Declare his glory among the nations, his marvelous works among all the peoples.”</a:t>
            </a:r>
            <a:r>
              <a:rPr lang="en-US" b="1" dirty="0" smtClean="0"/>
              <a:t> (Ps. 96: 3)</a:t>
            </a:r>
          </a:p>
          <a:p>
            <a:r>
              <a:rPr lang="en-US" b="1" i="1" dirty="0" smtClean="0"/>
              <a:t>“You are the salt of the earth ... The light of the world.”</a:t>
            </a:r>
            <a:r>
              <a:rPr lang="en-US" b="1" dirty="0" smtClean="0"/>
              <a:t> (Mt 5: 13, 14)</a:t>
            </a:r>
          </a:p>
          <a:p>
            <a:r>
              <a:rPr lang="en-US" b="1" i="1" dirty="0" smtClean="0"/>
              <a:t>“...among whom you shine as lights ...”</a:t>
            </a:r>
            <a:r>
              <a:rPr lang="en-US" b="1" dirty="0" smtClean="0"/>
              <a:t> (Phil 2: 15)</a:t>
            </a:r>
          </a:p>
          <a:p>
            <a:r>
              <a:rPr lang="en-US" b="1" i="1" dirty="0" smtClean="0"/>
              <a:t>“... your faith in God has gone forth everywhere ...”</a:t>
            </a:r>
            <a:r>
              <a:rPr lang="en-US" b="1" dirty="0" smtClean="0"/>
              <a:t>  ( I </a:t>
            </a:r>
            <a:r>
              <a:rPr lang="en-US" b="1" dirty="0" err="1" smtClean="0"/>
              <a:t>Thess</a:t>
            </a:r>
            <a:r>
              <a:rPr lang="en-US" b="1" dirty="0" smtClean="0"/>
              <a:t> 1: 8)</a:t>
            </a:r>
          </a:p>
          <a:p>
            <a:r>
              <a:rPr lang="en-US" b="1" i="1" dirty="0" smtClean="0"/>
              <a:t>“But you are a chosen race ... that you may proclaim ...”</a:t>
            </a:r>
            <a:r>
              <a:rPr lang="en-US" b="1" dirty="0" smtClean="0"/>
              <a:t> (I Pet 2: 9 </a:t>
            </a:r>
            <a:r>
              <a:rPr lang="mr-IN" b="1" dirty="0" smtClean="0"/>
              <a:t>–</a:t>
            </a:r>
            <a:r>
              <a:rPr lang="en-US" b="1" dirty="0" smtClean="0"/>
              <a:t> 10)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4618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OUTWARD EVANGELISM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This call to evangelize </a:t>
            </a:r>
          </a:p>
          <a:p>
            <a:r>
              <a:rPr lang="en-US" b="1" dirty="0"/>
              <a:t>g</a:t>
            </a:r>
            <a:r>
              <a:rPr lang="en-US" b="1" dirty="0" smtClean="0"/>
              <a:t>oes out to every believer for all are called to be prophets or prophetesses;</a:t>
            </a:r>
          </a:p>
          <a:p>
            <a:r>
              <a:rPr lang="en-US" b="1" dirty="0"/>
              <a:t>i</a:t>
            </a:r>
            <a:r>
              <a:rPr lang="en-US" b="1" dirty="0" smtClean="0"/>
              <a:t>nvolves one’s talk and walk of life;</a:t>
            </a:r>
          </a:p>
          <a:p>
            <a:r>
              <a:rPr lang="en-US" b="1" dirty="0"/>
              <a:t>i</a:t>
            </a:r>
            <a:r>
              <a:rPr lang="en-US" b="1" dirty="0" smtClean="0"/>
              <a:t>s best done by developing relationships with co-workers and </a:t>
            </a:r>
            <a:r>
              <a:rPr lang="en-US" b="1" dirty="0" err="1" smtClean="0"/>
              <a:t>neighbours</a:t>
            </a:r>
            <a:r>
              <a:rPr lang="en-US" b="1" dirty="0" smtClean="0"/>
              <a:t>;</a:t>
            </a:r>
          </a:p>
          <a:p>
            <a:r>
              <a:rPr lang="en-US" b="1" dirty="0"/>
              <a:t>c</a:t>
            </a:r>
            <a:r>
              <a:rPr lang="en-US" b="1" dirty="0" smtClean="0"/>
              <a:t>an only be done with much prayer and dependence on God;</a:t>
            </a:r>
          </a:p>
          <a:p>
            <a:r>
              <a:rPr lang="en-US" b="1" dirty="0"/>
              <a:t>r</a:t>
            </a:r>
            <a:r>
              <a:rPr lang="en-US" b="1" dirty="0" smtClean="0"/>
              <a:t>equires patience, understanding, tact and wisdom;</a:t>
            </a:r>
          </a:p>
          <a:p>
            <a:r>
              <a:rPr lang="en-US" b="1" dirty="0"/>
              <a:t>s</a:t>
            </a:r>
            <a:r>
              <a:rPr lang="en-US" b="1" dirty="0" smtClean="0"/>
              <a:t>trives to build trust.</a:t>
            </a:r>
          </a:p>
          <a:p>
            <a:endParaRPr lang="en-US" b="1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3988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Practical Ways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Evangelism can be done through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a) </a:t>
            </a:r>
            <a:r>
              <a:rPr lang="en-US" b="1" dirty="0" err="1" smtClean="0"/>
              <a:t>neighbourhood</a:t>
            </a:r>
            <a:r>
              <a:rPr lang="en-US" b="1" dirty="0" smtClean="0"/>
              <a:t> Bible study;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b) women’s and/or men’s Bible study;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c) such programs as Two Ways to Live, 			</a:t>
            </a:r>
            <a:r>
              <a:rPr lang="en-US" b="1" dirty="0"/>
              <a:t>	</a:t>
            </a:r>
            <a:r>
              <a:rPr lang="en-US" b="1" dirty="0" smtClean="0"/>
              <a:t>		Christianity Explored;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d) courses on developing life skills;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e) English as a Second Language (ESL) 						courses;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f) media use (Facebook, Twitter, </a:t>
            </a:r>
            <a:r>
              <a:rPr lang="en-US" b="1" dirty="0" err="1" smtClean="0"/>
              <a:t>etc</a:t>
            </a:r>
            <a:r>
              <a:rPr lang="en-US" b="1" dirty="0" smtClean="0"/>
              <a:t>);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206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Do’s and Don’ts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Do talk to strangers before or after church;</a:t>
            </a:r>
          </a:p>
          <a:p>
            <a:pPr lvl="1"/>
            <a:r>
              <a:rPr lang="en-US" b="1" dirty="0" smtClean="0"/>
              <a:t>Do not walk by them and ignore them;</a:t>
            </a:r>
          </a:p>
          <a:p>
            <a:r>
              <a:rPr lang="en-US" b="1" dirty="0" smtClean="0"/>
              <a:t>Do invite them over or direct them to a Host Family;</a:t>
            </a:r>
          </a:p>
          <a:p>
            <a:pPr lvl="1"/>
            <a:r>
              <a:rPr lang="en-US" b="1" dirty="0" smtClean="0"/>
              <a:t>Do not shut them out of your social group;</a:t>
            </a:r>
          </a:p>
          <a:p>
            <a:r>
              <a:rPr lang="en-US" b="1" dirty="0" smtClean="0"/>
              <a:t>Do distinguish between biblical norms and traditional practices;</a:t>
            </a:r>
          </a:p>
          <a:p>
            <a:pPr lvl="1"/>
            <a:r>
              <a:rPr lang="en-US" b="1" dirty="0" smtClean="0"/>
              <a:t>Do not express disapproval if they do not dress as you do, donate as you do, or act as you do;</a:t>
            </a:r>
          </a:p>
          <a:p>
            <a:r>
              <a:rPr lang="en-US" b="1" dirty="0" smtClean="0"/>
              <a:t>Do exercise patience and </a:t>
            </a:r>
            <a:r>
              <a:rPr lang="en-US" b="1" smtClean="0"/>
              <a:t>gentle persuasion.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97097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Bringing In and Keeping 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Every church that seeks to look outward needs to realize that bringing people in is one thing, but keeping them in is another.</a:t>
            </a:r>
          </a:p>
          <a:p>
            <a:pPr marL="0" indent="0">
              <a:buNone/>
            </a:pPr>
            <a:r>
              <a:rPr lang="en-US" b="1" dirty="0" smtClean="0"/>
              <a:t>The latter requires extra effort and sensitivity.</a:t>
            </a:r>
          </a:p>
          <a:p>
            <a:pPr marL="0" indent="0">
              <a:buNone/>
            </a:pPr>
            <a:r>
              <a:rPr lang="en-US" b="1" dirty="0" smtClean="0"/>
              <a:t>Those who are “in” often suffer from</a:t>
            </a:r>
          </a:p>
          <a:p>
            <a:pPr lvl="4"/>
            <a:r>
              <a:rPr lang="en-US" sz="2600" b="1" dirty="0" smtClean="0"/>
              <a:t>A lack of understanding of how difficult it can to be a member of a church where everyone seems to have it altogether</a:t>
            </a:r>
          </a:p>
          <a:p>
            <a:pPr lvl="4"/>
            <a:r>
              <a:rPr lang="en-US" sz="2600" b="1" dirty="0" smtClean="0"/>
              <a:t>A failure to put themselves in a newcomer’s shoes</a:t>
            </a:r>
          </a:p>
          <a:p>
            <a:pPr lvl="4"/>
            <a:r>
              <a:rPr lang="en-US" sz="2600" b="1" dirty="0" smtClean="0"/>
              <a:t>Unrealistic expectations and demands</a:t>
            </a:r>
          </a:p>
          <a:p>
            <a:pPr lvl="4"/>
            <a:r>
              <a:rPr lang="en-US" sz="2600" b="1" dirty="0" smtClean="0"/>
              <a:t>Not fellowshipping beyond their own family or group</a:t>
            </a:r>
          </a:p>
          <a:p>
            <a:pPr lvl="4"/>
            <a:r>
              <a:rPr lang="en-US" sz="2600" b="1" dirty="0" smtClean="0"/>
              <a:t>Superficial fellowship</a:t>
            </a:r>
          </a:p>
          <a:p>
            <a:pPr lvl="4"/>
            <a:endParaRPr lang="en-US" dirty="0" smtClean="0"/>
          </a:p>
          <a:p>
            <a:pPr lvl="4"/>
            <a:endParaRPr lang="en-US" dirty="0" smtClean="0"/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741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Bringing In and Keeping 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Suggestions</a:t>
            </a:r>
            <a:r>
              <a:rPr lang="en-US" b="1" dirty="0" smtClean="0"/>
              <a:t>:</a:t>
            </a:r>
          </a:p>
          <a:p>
            <a:r>
              <a:rPr lang="en-US" b="1" dirty="0" smtClean="0"/>
              <a:t>Elders should monitor the degree of integration of newcomers, encourage others in their ward to reach out and be examples.</a:t>
            </a:r>
          </a:p>
          <a:p>
            <a:r>
              <a:rPr lang="en-US" b="1" dirty="0" smtClean="0"/>
              <a:t>Members need to be taught and encouraged</a:t>
            </a:r>
          </a:p>
          <a:p>
            <a:r>
              <a:rPr lang="en-US" b="1" dirty="0" smtClean="0"/>
              <a:t>Mentors may need to be appointed.</a:t>
            </a:r>
          </a:p>
          <a:p>
            <a:r>
              <a:rPr lang="en-US" b="1" dirty="0" smtClean="0"/>
              <a:t>Be open about the challenges of integration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2649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 </a:t>
            </a:r>
            <a:r>
              <a:rPr lang="en-US" b="1" u="sng" dirty="0" smtClean="0"/>
              <a:t>Conclusion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/>
              <a:t>LIVING </a:t>
            </a:r>
            <a:r>
              <a:rPr lang="en-US" sz="4800" b="1" i="1" dirty="0" smtClean="0"/>
              <a:t>UPWARD</a:t>
            </a:r>
          </a:p>
          <a:p>
            <a:pPr marL="0" indent="0">
              <a:buNone/>
            </a:pPr>
            <a:r>
              <a:rPr lang="en-US" sz="4800" b="1" dirty="0"/>
              <a:t>		</a:t>
            </a:r>
            <a:r>
              <a:rPr lang="en-US" sz="4800" b="1" dirty="0" smtClean="0"/>
              <a:t>		</a:t>
            </a:r>
            <a:r>
              <a:rPr lang="en-US" sz="4800" b="1" i="1" dirty="0" smtClean="0"/>
              <a:t>INWARD</a:t>
            </a:r>
          </a:p>
          <a:p>
            <a:pPr marL="0" indent="0">
              <a:buNone/>
            </a:pPr>
            <a:r>
              <a:rPr lang="en-US" sz="4800" b="1" dirty="0"/>
              <a:t>	</a:t>
            </a:r>
            <a:r>
              <a:rPr lang="en-US" sz="4800" b="1" dirty="0" smtClean="0"/>
              <a:t>			</a:t>
            </a:r>
            <a:r>
              <a:rPr lang="en-US" sz="4800" b="1" i="1" dirty="0" smtClean="0"/>
              <a:t>OUTWARD</a:t>
            </a:r>
          </a:p>
          <a:p>
            <a:pPr marL="0" indent="0">
              <a:buNone/>
            </a:pPr>
            <a:r>
              <a:rPr lang="en-US" sz="4800" b="1" dirty="0" smtClean="0"/>
              <a:t>LEADS TO A HEALTHY CHURCH!</a:t>
            </a:r>
          </a:p>
          <a:p>
            <a:pPr marL="0" indent="0">
              <a:buNone/>
            </a:pPr>
            <a:r>
              <a:rPr lang="en-US" sz="2600" b="1" dirty="0" smtClean="0"/>
              <a:t>       So make the most of the opportunities! (</a:t>
            </a:r>
            <a:r>
              <a:rPr lang="en-US" sz="2600" b="1" dirty="0" err="1" smtClean="0"/>
              <a:t>Eph</a:t>
            </a:r>
            <a:r>
              <a:rPr lang="en-US" sz="2600" b="1" dirty="0" smtClean="0"/>
              <a:t> 5: 16)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2376235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the Church?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Not a steeple but a people!</a:t>
            </a:r>
          </a:p>
          <a:p>
            <a:r>
              <a:rPr lang="en-US" b="1" dirty="0" smtClean="0"/>
              <a:t>The church is the people of God</a:t>
            </a:r>
          </a:p>
          <a:p>
            <a:r>
              <a:rPr lang="en-US" b="1" dirty="0" smtClean="0"/>
              <a:t>The Church is especially the work of the Son of God who </a:t>
            </a:r>
            <a:r>
              <a:rPr lang="en-US" b="1" i="1" dirty="0" smtClean="0"/>
              <a:t>“gathers, defends and preserves</a:t>
            </a:r>
            <a:r>
              <a:rPr lang="en-US" b="1" dirty="0" smtClean="0"/>
              <a:t>”</a:t>
            </a:r>
          </a:p>
          <a:p>
            <a:r>
              <a:rPr lang="en-US" b="1" dirty="0" smtClean="0"/>
              <a:t>The Church is 	</a:t>
            </a:r>
            <a:endParaRPr lang="en-US" b="1" dirty="0"/>
          </a:p>
          <a:p>
            <a:pPr lvl="1"/>
            <a:r>
              <a:rPr lang="en-US" b="1" dirty="0" smtClean="0"/>
              <a:t>local and catholic, </a:t>
            </a:r>
          </a:p>
          <a:p>
            <a:pPr lvl="1"/>
            <a:r>
              <a:rPr lang="en-US" b="1" dirty="0" smtClean="0"/>
              <a:t>visible and invisible, </a:t>
            </a:r>
          </a:p>
          <a:p>
            <a:pPr lvl="1"/>
            <a:r>
              <a:rPr lang="en-US" b="1" dirty="0" smtClean="0"/>
              <a:t>present and future, </a:t>
            </a:r>
          </a:p>
          <a:p>
            <a:pPr lvl="1"/>
            <a:r>
              <a:rPr lang="en-US" b="1" dirty="0" smtClean="0"/>
              <a:t>militant and triumphant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027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Marks of the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Fundamentally, there is only </a:t>
            </a:r>
            <a:r>
              <a:rPr lang="en-US" b="1" u="sng" dirty="0" smtClean="0"/>
              <a:t>one</a:t>
            </a:r>
            <a:r>
              <a:rPr lang="en-US" b="1" dirty="0" smtClean="0"/>
              <a:t> mark and that is TRUTH </a:t>
            </a:r>
            <a:r>
              <a:rPr lang="mr-IN" b="1" dirty="0" smtClean="0"/>
              <a:t>–</a:t>
            </a:r>
            <a:r>
              <a:rPr lang="en-US" b="1" dirty="0" smtClean="0"/>
              <a:t> the preaching of God’s Word </a:t>
            </a:r>
          </a:p>
          <a:p>
            <a:pPr lvl="1"/>
            <a:r>
              <a:rPr lang="en-US" b="1" dirty="0" smtClean="0"/>
              <a:t>Luther </a:t>
            </a:r>
            <a:r>
              <a:rPr lang="mr-IN" b="1" dirty="0" smtClean="0"/>
              <a:t>–</a:t>
            </a:r>
            <a:r>
              <a:rPr lang="en-US" b="1" dirty="0" smtClean="0"/>
              <a:t> </a:t>
            </a:r>
            <a:r>
              <a:rPr lang="en-US" b="1" i="1" dirty="0" smtClean="0"/>
              <a:t>“the sole, uninterrupted, infallible mark of the church has always been the Word”</a:t>
            </a:r>
            <a:r>
              <a:rPr lang="en-US" b="1" dirty="0" smtClean="0"/>
              <a:t> (Theodore </a:t>
            </a:r>
            <a:r>
              <a:rPr lang="en-US" b="1" dirty="0" err="1" smtClean="0"/>
              <a:t>Beza</a:t>
            </a:r>
            <a:r>
              <a:rPr lang="en-US" b="1" dirty="0" smtClean="0"/>
              <a:t> agreed)</a:t>
            </a:r>
          </a:p>
          <a:p>
            <a:r>
              <a:rPr lang="en-US" b="1" dirty="0" smtClean="0"/>
              <a:t>Calvin spoke of </a:t>
            </a:r>
            <a:r>
              <a:rPr lang="en-US" b="1" u="sng" dirty="0" smtClean="0"/>
              <a:t>two</a:t>
            </a:r>
            <a:r>
              <a:rPr lang="en-US" b="1" dirty="0" smtClean="0"/>
              <a:t> marks </a:t>
            </a:r>
            <a:r>
              <a:rPr lang="mr-IN" b="1" dirty="0" smtClean="0"/>
              <a:t>–</a:t>
            </a:r>
            <a:r>
              <a:rPr lang="en-US" b="1" dirty="0" smtClean="0"/>
              <a:t> preaching and sacraments (discipline under sacraments)</a:t>
            </a:r>
          </a:p>
          <a:p>
            <a:r>
              <a:rPr lang="en-US" b="1" dirty="0" smtClean="0"/>
              <a:t>Belgic Confession speaks of </a:t>
            </a:r>
            <a:r>
              <a:rPr lang="en-US" b="1" u="sng" dirty="0" smtClean="0"/>
              <a:t>three</a:t>
            </a:r>
            <a:r>
              <a:rPr lang="en-US" b="1" dirty="0" smtClean="0"/>
              <a:t> marks </a:t>
            </a:r>
            <a:r>
              <a:rPr lang="mr-IN" b="1" dirty="0" smtClean="0"/>
              <a:t>–</a:t>
            </a:r>
            <a:r>
              <a:rPr lang="en-US" b="1" dirty="0" smtClean="0"/>
              <a:t> preaching, sacraments and discipline</a:t>
            </a:r>
          </a:p>
          <a:p>
            <a:r>
              <a:rPr lang="en-US" b="1" dirty="0" smtClean="0"/>
              <a:t>Even three marks are not exhaustive (cf. Acts 2)</a:t>
            </a:r>
          </a:p>
        </p:txBody>
      </p:sp>
    </p:spTree>
    <p:extLst>
      <p:ext uri="{BB962C8B-B14F-4D97-AF65-F5344CB8AC3E}">
        <p14:creationId xmlns:p14="http://schemas.microsoft.com/office/powerpoint/2010/main" val="1743013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PERFECT CHURCH?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Is a true church or a church that has the marks (1, 2, or) a perfect church?</a:t>
            </a:r>
          </a:p>
          <a:p>
            <a:pPr lvl="2"/>
            <a:r>
              <a:rPr lang="en-US" b="1" dirty="0" smtClean="0"/>
              <a:t>No, there is no perfect church on earth.</a:t>
            </a:r>
          </a:p>
          <a:p>
            <a:r>
              <a:rPr lang="en-US" b="1" dirty="0" smtClean="0"/>
              <a:t>The Belgic Confession speaks of </a:t>
            </a:r>
            <a:r>
              <a:rPr lang="en-US" b="1" i="1" dirty="0" smtClean="0"/>
              <a:t>“hypocrites, who are in the church along with the good and yet are not part of the church”</a:t>
            </a:r>
            <a:r>
              <a:rPr lang="en-US" b="1" dirty="0" smtClean="0"/>
              <a:t> (Art. 29)</a:t>
            </a:r>
          </a:p>
          <a:p>
            <a:r>
              <a:rPr lang="en-US" b="1" dirty="0" smtClean="0"/>
              <a:t>Augustine spoke about </a:t>
            </a:r>
            <a:r>
              <a:rPr lang="en-US" b="1" i="1" dirty="0" smtClean="0"/>
              <a:t>“gall stone”</a:t>
            </a:r>
            <a:r>
              <a:rPr lang="en-US" b="1" dirty="0" smtClean="0"/>
              <a:t> members</a:t>
            </a:r>
          </a:p>
          <a:p>
            <a:r>
              <a:rPr lang="en-US" b="1" dirty="0" smtClean="0"/>
              <a:t>Many groups claim perfection </a:t>
            </a:r>
            <a:r>
              <a:rPr lang="mr-IN" b="1" dirty="0" smtClean="0"/>
              <a:t>–</a:t>
            </a:r>
            <a:r>
              <a:rPr lang="en-US" b="1" dirty="0" smtClean="0"/>
              <a:t> </a:t>
            </a:r>
            <a:r>
              <a:rPr lang="en-US" b="1" dirty="0" err="1" smtClean="0"/>
              <a:t>Donatists</a:t>
            </a:r>
            <a:r>
              <a:rPr lang="en-US" b="1" dirty="0" smtClean="0"/>
              <a:t>, the Anabaptists, certain Pentecostal groups</a:t>
            </a:r>
          </a:p>
          <a:p>
            <a:r>
              <a:rPr lang="en-US" b="1" dirty="0" smtClean="0"/>
              <a:t>In this life the church will always be a community of sinners, saved by grace (a spiritual hospital)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119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A TRUE AND HEALTHY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Even though there is no perfect church on earth, yet as church or people of God we must strive for it (Mt 5: 48)</a:t>
            </a:r>
          </a:p>
          <a:p>
            <a:r>
              <a:rPr lang="en-US" b="1" dirty="0" smtClean="0"/>
              <a:t>Yet in striving to be a faithful church of Christ, we must beware certain pitfalls:</a:t>
            </a:r>
          </a:p>
          <a:p>
            <a:pPr lvl="2"/>
            <a:r>
              <a:rPr lang="en-US" b="1" dirty="0" smtClean="0"/>
              <a:t>Stressing truth at the expense of obedience</a:t>
            </a:r>
          </a:p>
          <a:p>
            <a:pPr lvl="2"/>
            <a:r>
              <a:rPr lang="en-US" b="1" dirty="0" smtClean="0"/>
              <a:t>Hyping life and dumping on doctrine</a:t>
            </a:r>
          </a:p>
          <a:p>
            <a:pPr lvl="2"/>
            <a:r>
              <a:rPr lang="en-US" b="1" dirty="0" smtClean="0"/>
              <a:t>Majoring in minors and minoring in majors</a:t>
            </a:r>
          </a:p>
          <a:p>
            <a:pPr lvl="2"/>
            <a:r>
              <a:rPr lang="en-US" b="1" dirty="0" smtClean="0"/>
              <a:t>Demonizing the opposition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5729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THREE-DIRECTIONAL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So how do we stay on course?</a:t>
            </a:r>
          </a:p>
          <a:p>
            <a:pPr marL="457200" lvl="1" indent="0">
              <a:buNone/>
            </a:pPr>
            <a:r>
              <a:rPr lang="en-US" b="1" dirty="0" smtClean="0"/>
              <a:t>By consciously being or becoming what may be called a </a:t>
            </a:r>
            <a:r>
              <a:rPr lang="en-US" b="1" u="sng" dirty="0" smtClean="0"/>
              <a:t>three-directional church</a:t>
            </a:r>
            <a:r>
              <a:rPr lang="en-US" b="1" dirty="0" smtClean="0"/>
              <a:t>!</a:t>
            </a:r>
          </a:p>
          <a:p>
            <a:pPr marL="457200" lvl="1" indent="0">
              <a:buNone/>
            </a:pPr>
            <a:r>
              <a:rPr lang="en-US" b="1" dirty="0" smtClean="0"/>
              <a:t>What’s that?</a:t>
            </a:r>
          </a:p>
          <a:p>
            <a:pPr marL="457200" lvl="1" indent="0">
              <a:buNone/>
            </a:pPr>
            <a:r>
              <a:rPr lang="en-US" b="1" dirty="0" smtClean="0"/>
              <a:t>It has to do with recognizing that being a true and healthy church means </a:t>
            </a:r>
          </a:p>
          <a:p>
            <a:pPr lvl="2"/>
            <a:r>
              <a:rPr lang="en-US" b="1" u="sng" dirty="0" smtClean="0"/>
              <a:t>looking upward</a:t>
            </a:r>
            <a:r>
              <a:rPr lang="en-US" b="1" dirty="0" smtClean="0"/>
              <a:t>, </a:t>
            </a:r>
          </a:p>
          <a:p>
            <a:pPr lvl="2"/>
            <a:r>
              <a:rPr lang="en-US" b="1" u="sng" dirty="0" smtClean="0"/>
              <a:t>looking inward </a:t>
            </a:r>
            <a:r>
              <a:rPr lang="en-US" b="1" dirty="0" smtClean="0"/>
              <a:t>and </a:t>
            </a:r>
          </a:p>
          <a:p>
            <a:pPr lvl="2"/>
            <a:r>
              <a:rPr lang="en-US" b="1" u="sng" dirty="0" smtClean="0"/>
              <a:t>looking outward</a:t>
            </a:r>
            <a:r>
              <a:rPr lang="en-US" b="1" dirty="0" smtClean="0"/>
              <a:t>.</a:t>
            </a:r>
          </a:p>
          <a:p>
            <a:pPr marL="457200" lvl="1" indent="0">
              <a:buNone/>
            </a:pPr>
            <a:r>
              <a:rPr lang="en-US" b="1" dirty="0" smtClean="0"/>
              <a:t>More, such a church needs to be</a:t>
            </a:r>
          </a:p>
          <a:p>
            <a:pPr lvl="2"/>
            <a:r>
              <a:rPr lang="en-US" b="1" dirty="0" smtClean="0"/>
              <a:t>looking upward to </a:t>
            </a:r>
            <a:r>
              <a:rPr lang="en-US" b="1" u="sng" dirty="0" smtClean="0"/>
              <a:t>God</a:t>
            </a:r>
            <a:r>
              <a:rPr lang="en-US" b="1" dirty="0" smtClean="0"/>
              <a:t> in </a:t>
            </a:r>
            <a:r>
              <a:rPr lang="en-US" b="1" u="sng" dirty="0" smtClean="0"/>
              <a:t>worship</a:t>
            </a:r>
            <a:r>
              <a:rPr lang="en-US" b="1" dirty="0" smtClean="0"/>
              <a:t> </a:t>
            </a:r>
          </a:p>
          <a:p>
            <a:pPr lvl="2"/>
            <a:r>
              <a:rPr lang="en-US" b="1" dirty="0" smtClean="0"/>
              <a:t>looking inward to its </a:t>
            </a:r>
            <a:r>
              <a:rPr lang="en-US" b="1" u="sng" dirty="0" smtClean="0"/>
              <a:t>members</a:t>
            </a:r>
            <a:r>
              <a:rPr lang="en-US" b="1" dirty="0" smtClean="0"/>
              <a:t> for </a:t>
            </a:r>
            <a:r>
              <a:rPr lang="en-US" b="1" u="sng" dirty="0" smtClean="0"/>
              <a:t>fellowship</a:t>
            </a:r>
            <a:r>
              <a:rPr lang="en-US" b="1" dirty="0" smtClean="0"/>
              <a:t> </a:t>
            </a:r>
          </a:p>
          <a:p>
            <a:pPr lvl="2"/>
            <a:r>
              <a:rPr lang="en-US" b="1" dirty="0" smtClean="0"/>
              <a:t>looking outward to the </a:t>
            </a:r>
            <a:r>
              <a:rPr lang="en-US" b="1" u="sng" dirty="0" smtClean="0"/>
              <a:t>world</a:t>
            </a:r>
            <a:r>
              <a:rPr lang="en-US" b="1" dirty="0" smtClean="0"/>
              <a:t> in </a:t>
            </a:r>
            <a:r>
              <a:rPr lang="en-US" b="1" u="sng" dirty="0" smtClean="0"/>
              <a:t>evangelism</a:t>
            </a:r>
            <a:r>
              <a:rPr lang="en-US" b="1" dirty="0" smtClean="0"/>
              <a:t>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34766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UPWARD!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We look UPWARD to God in WORSHIP</a:t>
            </a:r>
          </a:p>
          <a:p>
            <a:pPr lvl="2"/>
            <a:r>
              <a:rPr lang="en-US" b="1" dirty="0" smtClean="0"/>
              <a:t>“Worship the LORD in the splendor of his holiness” </a:t>
            </a:r>
          </a:p>
          <a:p>
            <a:pPr marL="914400" lvl="2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(Ps. 96: 9)</a:t>
            </a:r>
          </a:p>
          <a:p>
            <a:pPr lvl="1"/>
            <a:r>
              <a:rPr lang="en-US" b="1" dirty="0" smtClean="0"/>
              <a:t>This is the first aim or activity of the church.</a:t>
            </a:r>
          </a:p>
          <a:p>
            <a:pPr lvl="1"/>
            <a:r>
              <a:rPr lang="en-US" b="1" dirty="0" smtClean="0"/>
              <a:t>This relates to the heart and center of our faith.</a:t>
            </a:r>
          </a:p>
          <a:p>
            <a:pPr lvl="1"/>
            <a:r>
              <a:rPr lang="en-US" b="1" dirty="0" smtClean="0"/>
              <a:t>The Westminster Shorter Catechism has a most beautiful opening Q &amp; A </a:t>
            </a:r>
            <a:r>
              <a:rPr lang="mr-IN" b="1" dirty="0" smtClean="0"/>
              <a:t>–</a:t>
            </a:r>
            <a:r>
              <a:rPr lang="en-US" b="1" dirty="0" smtClean="0"/>
              <a:t> </a:t>
            </a:r>
            <a:r>
              <a:rPr lang="en-US" b="1" i="1" dirty="0" smtClean="0"/>
              <a:t>“What is the chief end of man? Man’s chief end is to glorify God and to enjoy him forever.”</a:t>
            </a:r>
          </a:p>
          <a:p>
            <a:pPr lvl="1"/>
            <a:r>
              <a:rPr lang="en-US" b="1" dirty="0" smtClean="0"/>
              <a:t>We glorify God especially through our worship.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9658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UPWARD WORSHIP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It consists of </a:t>
            </a:r>
            <a:r>
              <a:rPr lang="en-US" b="1" u="sng" dirty="0" smtClean="0"/>
              <a:t>reverent</a:t>
            </a:r>
            <a:r>
              <a:rPr lang="en-US" b="1" dirty="0" smtClean="0"/>
              <a:t> worship </a:t>
            </a:r>
            <a:r>
              <a:rPr lang="mr-IN" b="1" dirty="0" smtClean="0"/>
              <a:t>–</a:t>
            </a:r>
            <a:r>
              <a:rPr lang="en-US" b="1" dirty="0" smtClean="0"/>
              <a:t> we come with an attitude of 	humility, awe and expectation.</a:t>
            </a:r>
          </a:p>
          <a:p>
            <a:pPr marL="0" indent="0">
              <a:buNone/>
            </a:pPr>
            <a:r>
              <a:rPr lang="en-US" b="1" dirty="0" smtClean="0"/>
              <a:t>It consists of </a:t>
            </a:r>
            <a:r>
              <a:rPr lang="en-US" b="1" u="sng" dirty="0" smtClean="0"/>
              <a:t>Word-centered</a:t>
            </a:r>
            <a:r>
              <a:rPr lang="en-US" b="1" dirty="0" smtClean="0"/>
              <a:t> worship </a:t>
            </a:r>
            <a:r>
              <a:rPr lang="mr-IN" b="1" dirty="0" smtClean="0"/>
              <a:t>–</a:t>
            </a:r>
            <a:r>
              <a:rPr lang="en-US" b="1" dirty="0" smtClean="0"/>
              <a:t> we come to hear the Word of 	God read, explained and applied (proclaimed).</a:t>
            </a:r>
          </a:p>
          <a:p>
            <a:pPr marL="0" indent="0">
              <a:buNone/>
            </a:pPr>
            <a:r>
              <a:rPr lang="en-US" b="1" dirty="0" smtClean="0"/>
              <a:t>It consists of </a:t>
            </a:r>
            <a:r>
              <a:rPr lang="en-US" b="1" u="sng" dirty="0" smtClean="0"/>
              <a:t>sacramental</a:t>
            </a:r>
            <a:r>
              <a:rPr lang="en-US" b="1" dirty="0" smtClean="0"/>
              <a:t> worship </a:t>
            </a:r>
            <a:r>
              <a:rPr lang="mr-IN" b="1" dirty="0" smtClean="0"/>
              <a:t>–</a:t>
            </a:r>
            <a:r>
              <a:rPr lang="en-US" b="1" dirty="0" smtClean="0"/>
              <a:t> we come to have our faith 	strengthened by means of baptism and the Lord’s Supper.</a:t>
            </a:r>
          </a:p>
          <a:p>
            <a:pPr marL="0" indent="0">
              <a:buNone/>
            </a:pPr>
            <a:r>
              <a:rPr lang="en-US" b="1" dirty="0" smtClean="0"/>
              <a:t>It consists of </a:t>
            </a:r>
            <a:r>
              <a:rPr lang="en-US" b="1" u="sng" dirty="0" smtClean="0"/>
              <a:t>musical</a:t>
            </a:r>
            <a:r>
              <a:rPr lang="en-US" b="1" dirty="0" smtClean="0"/>
              <a:t> worship </a:t>
            </a:r>
            <a:r>
              <a:rPr lang="mr-IN" b="1" dirty="0" smtClean="0"/>
              <a:t>–</a:t>
            </a:r>
            <a:r>
              <a:rPr lang="en-US" b="1" dirty="0" smtClean="0"/>
              <a:t> we come to praise God in music and 	song.</a:t>
            </a:r>
          </a:p>
          <a:p>
            <a:pPr marL="0" indent="0">
              <a:buNone/>
            </a:pPr>
            <a:r>
              <a:rPr lang="en-US" b="1" dirty="0" smtClean="0"/>
              <a:t>It consists of </a:t>
            </a:r>
            <a:r>
              <a:rPr lang="en-US" b="1" u="sng" dirty="0" smtClean="0"/>
              <a:t>prayerful</a:t>
            </a:r>
            <a:r>
              <a:rPr lang="en-US" b="1" dirty="0" smtClean="0"/>
              <a:t> worship </a:t>
            </a:r>
            <a:r>
              <a:rPr lang="mr-IN" b="1" dirty="0" smtClean="0"/>
              <a:t>–</a:t>
            </a:r>
            <a:r>
              <a:rPr lang="en-US" b="1" dirty="0" smtClean="0"/>
              <a:t> we come to bring our pleas and 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petitions to God’s throne.</a:t>
            </a:r>
          </a:p>
          <a:p>
            <a:pPr marL="0" indent="0">
              <a:buNone/>
            </a:pPr>
            <a:r>
              <a:rPr lang="en-US" b="1" dirty="0" smtClean="0"/>
              <a:t>It consists of </a:t>
            </a:r>
            <a:r>
              <a:rPr lang="en-US" b="1" u="sng" dirty="0" smtClean="0"/>
              <a:t>stewardship</a:t>
            </a:r>
            <a:r>
              <a:rPr lang="en-US" b="1" dirty="0" smtClean="0"/>
              <a:t> worship </a:t>
            </a:r>
            <a:r>
              <a:rPr lang="mr-IN" b="1" dirty="0" smtClean="0"/>
              <a:t>–</a:t>
            </a:r>
            <a:r>
              <a:rPr lang="en-US" b="1" dirty="0" smtClean="0"/>
              <a:t> we come to offer our material 	gifts as a sign that we are stewards.</a:t>
            </a:r>
          </a:p>
          <a:p>
            <a:pPr marL="0" indent="0">
              <a:buNone/>
            </a:pPr>
            <a:r>
              <a:rPr lang="en-US" b="1" dirty="0" smtClean="0"/>
              <a:t>It consists of </a:t>
            </a:r>
            <a:r>
              <a:rPr lang="en-US" b="1" u="sng" dirty="0" smtClean="0"/>
              <a:t>regular</a:t>
            </a:r>
            <a:r>
              <a:rPr lang="en-US" b="1" dirty="0" smtClean="0"/>
              <a:t> worship </a:t>
            </a:r>
            <a:r>
              <a:rPr lang="mr-IN" b="1" dirty="0" smtClean="0"/>
              <a:t>–</a:t>
            </a:r>
            <a:r>
              <a:rPr lang="en-US" b="1" dirty="0" smtClean="0"/>
              <a:t> we come to God every first day of the 	week because that is his special day.</a:t>
            </a:r>
          </a:p>
        </p:txBody>
      </p:sp>
    </p:spTree>
    <p:extLst>
      <p:ext uri="{BB962C8B-B14F-4D97-AF65-F5344CB8AC3E}">
        <p14:creationId xmlns:p14="http://schemas.microsoft.com/office/powerpoint/2010/main" val="1880183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INWARD!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We look </a:t>
            </a:r>
            <a:r>
              <a:rPr lang="en-US" b="1" dirty="0" smtClean="0"/>
              <a:t>INWARD</a:t>
            </a:r>
            <a:r>
              <a:rPr lang="en-US" dirty="0" smtClean="0"/>
              <a:t> for </a:t>
            </a:r>
            <a:r>
              <a:rPr lang="en-US" b="1" dirty="0" smtClean="0"/>
              <a:t>FELLOWSHIP </a:t>
            </a:r>
          </a:p>
          <a:p>
            <a:r>
              <a:rPr lang="en-US" b="1" dirty="0" smtClean="0"/>
              <a:t>“</a:t>
            </a:r>
            <a:r>
              <a:rPr lang="en-US" b="1" i="1" dirty="0" smtClean="0"/>
              <a:t>And they devoted themselves to the apostles’ teaching and the fellowship ...”</a:t>
            </a:r>
            <a:r>
              <a:rPr lang="en-US" b="1" dirty="0" smtClean="0"/>
              <a:t> (Acts 2: 42 </a:t>
            </a:r>
            <a:r>
              <a:rPr lang="mr-IN" b="1" dirty="0" smtClean="0"/>
              <a:t>–</a:t>
            </a:r>
            <a:r>
              <a:rPr lang="en-US" b="1" dirty="0" smtClean="0"/>
              <a:t> 47)</a:t>
            </a:r>
          </a:p>
          <a:p>
            <a:r>
              <a:rPr lang="en-US" b="1" i="1" dirty="0" smtClean="0"/>
              <a:t>“...so we, though many, are one body in Christ ...”</a:t>
            </a:r>
            <a:r>
              <a:rPr lang="en-US" b="1" dirty="0" smtClean="0"/>
              <a:t> (Rom 12: 4 </a:t>
            </a:r>
            <a:r>
              <a:rPr lang="mr-IN" b="1" dirty="0" smtClean="0"/>
              <a:t>–</a:t>
            </a:r>
            <a:r>
              <a:rPr lang="en-US" b="1" dirty="0" smtClean="0"/>
              <a:t> 8)</a:t>
            </a:r>
          </a:p>
          <a:p>
            <a:r>
              <a:rPr lang="en-US" b="1" i="1" dirty="0" smtClean="0"/>
              <a:t>“For the body does not consist of one member but of many ...”</a:t>
            </a:r>
            <a:r>
              <a:rPr lang="en-US" b="1" dirty="0" smtClean="0"/>
              <a:t>  (I </a:t>
            </a:r>
            <a:r>
              <a:rPr lang="en-US" b="1" dirty="0" err="1" smtClean="0"/>
              <a:t>Cor</a:t>
            </a:r>
            <a:r>
              <a:rPr lang="en-US" b="1" dirty="0" smtClean="0"/>
              <a:t> 12: 14)</a:t>
            </a:r>
          </a:p>
          <a:p>
            <a:r>
              <a:rPr lang="en-US" b="1" i="1" dirty="0" smtClean="0"/>
              <a:t>“Let each one of you look not only to his own interests, but also to the interests of others ...”</a:t>
            </a:r>
            <a:r>
              <a:rPr lang="en-US" b="1" dirty="0" smtClean="0"/>
              <a:t> (Phil 2: 4 </a:t>
            </a:r>
            <a:r>
              <a:rPr lang="mr-IN" b="1" dirty="0" smtClean="0"/>
              <a:t>–</a:t>
            </a:r>
            <a:r>
              <a:rPr lang="en-US" b="1" dirty="0" smtClean="0"/>
              <a:t> 8)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34763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1069</Words>
  <Application>Microsoft Macintosh PowerPoint</Application>
  <PresentationFormat>On-screen Show (4:3)</PresentationFormat>
  <Paragraphs>136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TUESDAY NIGHT TUNE-UPS</vt:lpstr>
      <vt:lpstr>What is the Church?</vt:lpstr>
      <vt:lpstr>The Marks of the Church</vt:lpstr>
      <vt:lpstr>A PERFECT CHURCH?</vt:lpstr>
      <vt:lpstr> A TRUE AND HEALTHY CHURCH</vt:lpstr>
      <vt:lpstr>A THREE-DIRECTIONAL CHURCH</vt:lpstr>
      <vt:lpstr>UPWARD!</vt:lpstr>
      <vt:lpstr>OUR UPWARD WORSHIP</vt:lpstr>
      <vt:lpstr>INWARD!</vt:lpstr>
      <vt:lpstr>OUR INWARD FELLOWSHIP</vt:lpstr>
      <vt:lpstr>Practical Ways</vt:lpstr>
      <vt:lpstr>OUTWARD</vt:lpstr>
      <vt:lpstr>OUR OUTWARD EVANGELISM</vt:lpstr>
      <vt:lpstr>Practical Ways</vt:lpstr>
      <vt:lpstr>Do’s and Don’ts</vt:lpstr>
      <vt:lpstr>Bringing In and Keeping In</vt:lpstr>
      <vt:lpstr>Bringing In and Keeping In</vt:lpstr>
      <vt:lpstr>In Conclusion:</vt:lpstr>
    </vt:vector>
  </TitlesOfParts>
  <Company>Lucerna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NIGHT TUNE-UPS</dc:title>
  <dc:creator>James Visscher</dc:creator>
  <cp:lastModifiedBy>James Visscher</cp:lastModifiedBy>
  <cp:revision>44</cp:revision>
  <dcterms:created xsi:type="dcterms:W3CDTF">2017-02-21T02:50:59Z</dcterms:created>
  <dcterms:modified xsi:type="dcterms:W3CDTF">2017-03-01T10:30:01Z</dcterms:modified>
</cp:coreProperties>
</file>